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71" r:id="rId7"/>
    <p:sldId id="274" r:id="rId8"/>
    <p:sldId id="275" r:id="rId9"/>
    <p:sldId id="276" r:id="rId10"/>
    <p:sldId id="277" r:id="rId11"/>
    <p:sldId id="278" r:id="rId12"/>
    <p:sldId id="279" r:id="rId13"/>
    <p:sldId id="280" r:id="rId14"/>
    <p:sldId id="281" r:id="rId15"/>
    <p:sldId id="282" r:id="rId16"/>
    <p:sldId id="283" r:id="rId17"/>
    <p:sldId id="298" r:id="rId18"/>
    <p:sldId id="297" r:id="rId19"/>
    <p:sldId id="296" r:id="rId20"/>
    <p:sldId id="299" r:id="rId21"/>
    <p:sldId id="291" r:id="rId22"/>
    <p:sldId id="292" r:id="rId23"/>
    <p:sldId id="293" r:id="rId24"/>
    <p:sldId id="294" r:id="rId25"/>
    <p:sldId id="284" r:id="rId26"/>
    <p:sldId id="285" r:id="rId27"/>
    <p:sldId id="295" r:id="rId28"/>
    <p:sldId id="301" r:id="rId29"/>
    <p:sldId id="302" r:id="rId30"/>
    <p:sldId id="300" r:id="rId31"/>
    <p:sldId id="303" r:id="rId32"/>
    <p:sldId id="270"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CC99FF"/>
    <a:srgbClr val="800080"/>
    <a:srgbClr val="990033"/>
    <a:srgbClr val="666633"/>
    <a:srgbClr val="3399FF"/>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129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a:prstGeom prst="rect">
            <a:avLst/>
          </a:prstGeo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B19A59C-7B30-4438-8958-498F01D8EDE1}" type="datetimeFigureOut">
              <a:rPr lang="en-US" smtClean="0"/>
              <a:t>28/08/2019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905520-A49C-43DA-9297-4E7F2138B2D7}"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95336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B19A59C-7B30-4438-8958-498F01D8EDE1}" type="datetimeFigureOut">
              <a:rPr lang="en-US" smtClean="0"/>
              <a:t>28/08/2019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29341119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a:prstGeom prst="rect">
            <a:avLst/>
          </a:prstGeo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B19A59C-7B30-4438-8958-498F01D8EDE1}" type="datetimeFigureOut">
              <a:rPr lang="en-US" smtClean="0"/>
              <a:t>28/08/2019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905520-A49C-43DA-9297-4E7F2138B2D7}"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995485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a:prstGeom prst="rect">
            <a:avLst/>
          </a:prstGeo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B19A59C-7B30-4438-8958-498F01D8EDE1}" type="datetimeFigureOut">
              <a:rPr lang="en-US" smtClean="0"/>
              <a:t>28/08/2019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3074655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a:prstGeom prst="rect">
            <a:avLst/>
          </a:prstGeo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B19A59C-7B30-4438-8958-498F01D8EDE1}" type="datetimeFigureOut">
              <a:rPr lang="en-US" smtClean="0"/>
              <a:t>28/08/2019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4003624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4"/>
            <a:ext cx="7543800" cy="1450757"/>
          </a:xfrm>
          <a:prstGeom prst="rect">
            <a:avLst/>
          </a:prstGeo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B19A59C-7B30-4438-8958-498F01D8EDE1}" type="datetimeFigureOut">
              <a:rPr lang="en-US" smtClean="0"/>
              <a:t>28/08/2019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4265891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0B19A59C-7B30-4438-8958-498F01D8EDE1}" type="datetimeFigureOut">
              <a:rPr lang="en-US" smtClean="0"/>
              <a:t>28/08/2019</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13795382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a:prstGeom prst="rect">
            <a:avLst/>
          </a:prstGeo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0B19A59C-7B30-4438-8958-498F01D8EDE1}" type="datetimeFigureOut">
              <a:rPr lang="en-US" smtClean="0"/>
              <a:t>28/08/2019</a:t>
            </a:fld>
            <a:endParaRPr 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905520-A49C-43DA-9297-4E7F2138B2D7}" type="slidenum">
              <a:rPr lang="en-US" smtClean="0"/>
              <a:t>‹#›</a:t>
            </a:fld>
            <a:endParaRPr lang="en-US"/>
          </a:p>
        </p:txBody>
      </p:sp>
    </p:spTree>
    <p:extLst>
      <p:ext uri="{BB962C8B-B14F-4D97-AF65-F5344CB8AC3E}">
        <p14:creationId xmlns:p14="http://schemas.microsoft.com/office/powerpoint/2010/main" val="1849224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a:prstGeom prst="rect">
            <a:avLst/>
          </a:prstGeo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9A59C-7B30-4438-8958-498F01D8EDE1}" type="datetimeFigureOut">
              <a:rPr lang="en-US" smtClean="0"/>
              <a:t>28/08/2019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1401290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4"/>
            <a:ext cx="7543800" cy="1450757"/>
          </a:xfrm>
          <a:prstGeom prst="rect">
            <a:avLst/>
          </a:prstGeo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B19A59C-7B30-4438-8958-498F01D8EDE1}" type="datetimeFigureOut">
              <a:rPr lang="en-US" smtClean="0"/>
              <a:t>28/08/2019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34836024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a:prstGeom prst="rect">
            <a:avLst/>
          </a:prstGeo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B19A59C-7B30-4438-8958-498F01D8EDE1}" type="datetimeFigureOut">
              <a:rPr lang="en-US" smtClean="0"/>
              <a:t>28/08/2019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20033585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1233424"/>
          </a:xfrm>
          <a:prstGeom prst="rect">
            <a:avLst/>
          </a:prstGeom>
        </p:spPr>
        <p:txBody>
          <a:bodyPr/>
          <a:lstStyle/>
          <a:p>
            <a:r>
              <a:rPr lang="en-US" smtClean="0"/>
              <a:t>Click to edit Master title style</a:t>
            </a:r>
            <a:endParaRPr/>
          </a:p>
        </p:txBody>
      </p:sp>
      <p:sp>
        <p:nvSpPr>
          <p:cNvPr id="3" name="Content Placeholder 2"/>
          <p:cNvSpPr>
            <a:spLocks noGrp="1"/>
          </p:cNvSpPr>
          <p:nvPr>
            <p:ph idx="1"/>
          </p:nvPr>
        </p:nvSpPr>
        <p:spPr/>
        <p:txBody>
          <a:bodyPr/>
          <a:lstStyle>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28/08/2019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7620555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0B19A59C-7B30-4438-8958-498F01D8EDE1}" type="datetimeFigureOut">
              <a:rPr lang="en-US" smtClean="0"/>
              <a:t>28/08/2019</a:t>
            </a:fld>
            <a:endParaRPr 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7B905520-A49C-43DA-9297-4E7F2138B2D7}" type="slidenum">
              <a:rPr lang="en-US" smtClean="0"/>
              <a:t>‹#›</a:t>
            </a:fld>
            <a:endParaRPr lang="en-US"/>
          </a:p>
        </p:txBody>
      </p:sp>
      <p:cxnSp>
        <p:nvCxnSpPr>
          <p:cNvPr id="11" name="Straight Connector 10"/>
          <p:cNvCxnSpPr/>
          <p:nvPr userDrawn="1"/>
        </p:nvCxnSpPr>
        <p:spPr>
          <a:xfrm>
            <a:off x="1948070" y="878222"/>
            <a:ext cx="5261113"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397164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iming>
    <p:tnLst>
      <p:par>
        <p:cTn id="1" dur="indefinite" restart="never" nodeType="tmRoot"/>
      </p:par>
    </p:tnLst>
  </p:timing>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8953" y="2217908"/>
            <a:ext cx="9282953" cy="1938992"/>
          </a:xfrm>
          <a:prstGeom prst="rect">
            <a:avLst/>
          </a:prstGeom>
        </p:spPr>
        <p:txBody>
          <a:bodyPr wrap="square">
            <a:spAutoFit/>
          </a:bodyPr>
          <a:lstStyle/>
          <a:p>
            <a:pPr algn="ctr"/>
            <a:r>
              <a:rPr lang="vi-VN" sz="4000" b="1">
                <a:solidFill>
                  <a:srgbClr val="000099"/>
                </a:solidFill>
                <a:effectLst>
                  <a:outerShdw blurRad="38100" dist="38100" dir="2700000" algn="tl">
                    <a:srgbClr val="000000">
                      <a:alpha val="43137"/>
                    </a:srgbClr>
                  </a:outerShdw>
                </a:effectLst>
              </a:rPr>
              <a:t>MỘT SỐ </a:t>
            </a:r>
            <a:r>
              <a:rPr lang="en-US" sz="4000" b="1" smtClean="0">
                <a:solidFill>
                  <a:srgbClr val="000099"/>
                </a:solidFill>
                <a:effectLst>
                  <a:outerShdw blurRad="38100" dist="38100" dir="2700000" algn="tl">
                    <a:srgbClr val="000000">
                      <a:alpha val="43137"/>
                    </a:srgbClr>
                  </a:outerShdw>
                </a:effectLst>
              </a:rPr>
              <a:t>NỘI DUNG</a:t>
            </a:r>
          </a:p>
          <a:p>
            <a:pPr algn="ctr"/>
            <a:r>
              <a:rPr lang="en-US" sz="4000" b="1" smtClean="0">
                <a:solidFill>
                  <a:srgbClr val="000099"/>
                </a:solidFill>
                <a:effectLst>
                  <a:outerShdw blurRad="38100" dist="38100" dir="2700000" algn="tl">
                    <a:srgbClr val="000000">
                      <a:alpha val="43137"/>
                    </a:srgbClr>
                  </a:outerShdw>
                </a:effectLst>
                <a:latin typeface="Calibri" pitchFamily="34" charset="0"/>
                <a:cs typeface="Calibri" pitchFamily="34" charset="0"/>
              </a:rPr>
              <a:t>PHỔ BIẾN ĐẾN HỌC SINH </a:t>
            </a:r>
            <a:r>
              <a:rPr lang="en-US" sz="4000" b="1" smtClean="0">
                <a:solidFill>
                  <a:srgbClr val="000099"/>
                </a:solidFill>
                <a:effectLst>
                  <a:outerShdw blurRad="38100" dist="38100" dir="2700000" algn="tl">
                    <a:srgbClr val="000000">
                      <a:alpha val="43137"/>
                    </a:srgbClr>
                  </a:outerShdw>
                </a:effectLst>
                <a:latin typeface="Calibri" pitchFamily="34" charset="0"/>
                <a:cs typeface="Calibri" pitchFamily="34" charset="0"/>
              </a:rPr>
              <a:t>18T4</a:t>
            </a:r>
            <a:endParaRPr lang="en-US" sz="4000" b="1" smtClean="0">
              <a:solidFill>
                <a:srgbClr val="000099"/>
              </a:solidFill>
              <a:effectLst>
                <a:outerShdw blurRad="38100" dist="38100" dir="2700000" algn="tl">
                  <a:srgbClr val="000000">
                    <a:alpha val="43137"/>
                  </a:srgbClr>
                </a:outerShdw>
              </a:effectLst>
              <a:latin typeface="Calibri" pitchFamily="34" charset="0"/>
              <a:cs typeface="Calibri" pitchFamily="34" charset="0"/>
            </a:endParaRPr>
          </a:p>
          <a:p>
            <a:pPr algn="ctr"/>
            <a:r>
              <a:rPr lang="en-US" sz="4000" b="1" smtClean="0">
                <a:solidFill>
                  <a:srgbClr val="000099"/>
                </a:solidFill>
                <a:effectLst>
                  <a:outerShdw blurRad="38100" dist="38100" dir="2700000" algn="tl">
                    <a:srgbClr val="000000">
                      <a:alpha val="43137"/>
                    </a:srgbClr>
                  </a:outerShdw>
                </a:effectLst>
                <a:latin typeface="Calibri" pitchFamily="34" charset="0"/>
              </a:rPr>
              <a:t>ĐẦU NĂM HỌC 2019 - 2020</a:t>
            </a:r>
            <a:endParaRPr lang="en-US" sz="4000" b="1">
              <a:solidFill>
                <a:srgbClr val="000099"/>
              </a:solidFill>
              <a:effectLst>
                <a:outerShdw blurRad="38100" dist="38100" dir="2700000" algn="tl">
                  <a:srgbClr val="000000">
                    <a:alpha val="43137"/>
                  </a:srgbClr>
                </a:outerShdw>
              </a:effectLst>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25803" y="259744"/>
            <a:ext cx="2006701" cy="600164"/>
          </a:xfrm>
          <a:prstGeom prst="rect">
            <a:avLst/>
          </a:prstGeom>
        </p:spPr>
      </p:pic>
      <p:sp>
        <p:nvSpPr>
          <p:cNvPr id="6" name="TextBox 5"/>
          <p:cNvSpPr txBox="1"/>
          <p:nvPr/>
        </p:nvSpPr>
        <p:spPr>
          <a:xfrm>
            <a:off x="3316310" y="5323519"/>
            <a:ext cx="5715819" cy="507831"/>
          </a:xfrm>
          <a:prstGeom prst="rect">
            <a:avLst/>
          </a:prstGeom>
          <a:noFill/>
        </p:spPr>
        <p:txBody>
          <a:bodyPr wrap="square" rtlCol="0">
            <a:spAutoFit/>
          </a:bodyPr>
          <a:lstStyle/>
          <a:p>
            <a:pPr algn="ctr">
              <a:lnSpc>
                <a:spcPct val="150000"/>
              </a:lnSpc>
            </a:pPr>
            <a:r>
              <a:rPr lang="en-US" b="1" smtClean="0">
                <a:solidFill>
                  <a:srgbClr val="000099"/>
                </a:solidFill>
                <a:latin typeface="Times New Roman" panose="02020603050405020304" pitchFamily="18" charset="0"/>
                <a:cs typeface="Times New Roman" panose="02020603050405020304" pitchFamily="18" charset="0"/>
              </a:rPr>
              <a:t>Tháng 9 năm 2019</a:t>
            </a:r>
            <a:endParaRPr lang="en-US" b="1">
              <a:solidFill>
                <a:srgbClr val="000099"/>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321972" y="259743"/>
            <a:ext cx="4778062" cy="1200329"/>
          </a:xfrm>
          <a:prstGeom prst="rect">
            <a:avLst/>
          </a:prstGeom>
          <a:noFill/>
        </p:spPr>
        <p:txBody>
          <a:bodyPr wrap="square" rtlCol="0">
            <a:spAutoFit/>
          </a:bodyPr>
          <a:lstStyle/>
          <a:p>
            <a:pPr algn="ctr"/>
            <a:r>
              <a:rPr lang="en-US" b="1" smtClean="0">
                <a:solidFill>
                  <a:srgbClr val="000099"/>
                </a:solidFill>
                <a:latin typeface="Times New Roman" panose="02020603050405020304" pitchFamily="18" charset="0"/>
                <a:cs typeface="Times New Roman" panose="02020603050405020304" pitchFamily="18" charset="0"/>
              </a:rPr>
              <a:t>TRƯỜNG CAO ĐẲNG LÝ TỰ TRỌNG </a:t>
            </a:r>
          </a:p>
          <a:p>
            <a:pPr algn="ctr"/>
            <a:r>
              <a:rPr lang="en-US" b="1" smtClean="0">
                <a:solidFill>
                  <a:srgbClr val="000099"/>
                </a:solidFill>
                <a:latin typeface="Times New Roman" panose="02020603050405020304" pitchFamily="18" charset="0"/>
                <a:cs typeface="Times New Roman" panose="02020603050405020304" pitchFamily="18" charset="0"/>
              </a:rPr>
              <a:t>TP. HỒ CHÍ MINH </a:t>
            </a:r>
          </a:p>
          <a:p>
            <a:pPr algn="ctr"/>
            <a:r>
              <a:rPr lang="en-US" b="1" smtClean="0">
                <a:solidFill>
                  <a:srgbClr val="000099"/>
                </a:solidFill>
                <a:latin typeface="Times New Roman" panose="02020603050405020304" pitchFamily="18" charset="0"/>
                <a:cs typeface="Times New Roman" panose="02020603050405020304" pitchFamily="18" charset="0"/>
              </a:rPr>
              <a:t>KHOA </a:t>
            </a:r>
            <a:r>
              <a:rPr lang="en-US" b="1" smtClean="0">
                <a:solidFill>
                  <a:srgbClr val="000099"/>
                </a:solidFill>
                <a:latin typeface="Times New Roman" panose="02020603050405020304" pitchFamily="18" charset="0"/>
                <a:cs typeface="Times New Roman" panose="02020603050405020304" pitchFamily="18" charset="0"/>
              </a:rPr>
              <a:t>……………………………</a:t>
            </a:r>
            <a:endParaRPr lang="en-US" b="1" smtClean="0">
              <a:solidFill>
                <a:srgbClr val="000099"/>
              </a:solidFill>
              <a:latin typeface="Times New Roman" panose="02020603050405020304" pitchFamily="18" charset="0"/>
              <a:cs typeface="Times New Roman" panose="02020603050405020304" pitchFamily="18" charset="0"/>
            </a:endParaRPr>
          </a:p>
          <a:p>
            <a:pPr algn="ctr"/>
            <a:r>
              <a:rPr lang="en-US" b="1" smtClean="0">
                <a:solidFill>
                  <a:srgbClr val="000099"/>
                </a:solidFill>
                <a:latin typeface="Times New Roman" panose="02020603050405020304" pitchFamily="18" charset="0"/>
                <a:cs typeface="Times New Roman" panose="02020603050405020304" pitchFamily="18" charset="0"/>
              </a:rPr>
              <a:t>LỚP </a:t>
            </a:r>
            <a:r>
              <a:rPr lang="en-US" b="1" smtClean="0">
                <a:solidFill>
                  <a:srgbClr val="000099"/>
                </a:solidFill>
                <a:latin typeface="Times New Roman" panose="02020603050405020304" pitchFamily="18" charset="0"/>
                <a:cs typeface="Times New Roman" panose="02020603050405020304" pitchFamily="18" charset="0"/>
              </a:rPr>
              <a:t>………………</a:t>
            </a:r>
            <a:endParaRPr lang="en-US" b="1" smtClean="0">
              <a:solidFill>
                <a:srgbClr val="00009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63833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G_AutoShape 107"/>
          <p:cNvSpPr>
            <a:spLocks noChangeArrowheads="1"/>
          </p:cNvSpPr>
          <p:nvPr/>
        </p:nvSpPr>
        <p:spPr bwMode="gray">
          <a:xfrm>
            <a:off x="4603532" y="3959313"/>
            <a:ext cx="4540468" cy="581429"/>
          </a:xfrm>
          <a:prstGeom prst="roundRect">
            <a:avLst>
              <a:gd name="adj" fmla="val 50000"/>
            </a:avLst>
          </a:prstGeom>
          <a:solidFill>
            <a:schemeClr val="accent5">
              <a:lumMod val="75000"/>
            </a:schemeClr>
          </a:solidFill>
          <a:ln w="19050">
            <a:solidFill>
              <a:srgbClr val="FFFFFF"/>
            </a:solidFill>
          </a:ln>
          <a:effectLst>
            <a:glow rad="63500">
              <a:schemeClr val="accent5">
                <a:satMod val="175000"/>
                <a:alpha val="40000"/>
              </a:schemeClr>
            </a:glow>
            <a:outerShdw blurRad="40000" dist="23000" dir="5400000" rotWithShape="0">
              <a:srgbClr val="000000">
                <a:alpha val="35000"/>
              </a:srgbClr>
            </a:outerShdw>
          </a:effectLst>
          <a:scene3d>
            <a:camera prst="orthographicFront">
              <a:rot lat="0" lon="0" rev="0"/>
            </a:camera>
            <a:lightRig rig="flat" dir="t"/>
          </a:scene3d>
          <a:sp3d prstMaterial="metal">
            <a:bevelT w="127000" h="1270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smtClean="0">
                <a:ln w="18415" cmpd="sng">
                  <a:noFill/>
                  <a:prstDash val="solid"/>
                </a:ln>
                <a:solidFill>
                  <a:srgbClr val="FFFFFF"/>
                </a:solidFill>
                <a:effectLst>
                  <a:outerShdw blurRad="63500" dir="3600000" algn="tl" rotWithShape="0">
                    <a:srgbClr val="000000">
                      <a:alpha val="70000"/>
                    </a:srgbClr>
                  </a:outerShdw>
                </a:effectLst>
                <a:latin typeface="Arial (Body)"/>
              </a:rPr>
              <a:t>  ĐÁNH GIÁ HỌC TẬP, RÈN LUYỆN</a:t>
            </a:r>
            <a:endParaRPr lang="en-US" b="1">
              <a:ln w="18415" cmpd="sng">
                <a:noFill/>
                <a:prstDash val="solid"/>
              </a:ln>
              <a:solidFill>
                <a:srgbClr val="FFFFFF"/>
              </a:solidFill>
              <a:effectLst>
                <a:outerShdw blurRad="63500" dir="3600000" algn="tl" rotWithShape="0">
                  <a:srgbClr val="000000">
                    <a:alpha val="70000"/>
                  </a:srgbClr>
                </a:outerShdw>
              </a:effectLst>
              <a:latin typeface="Arial (Body)"/>
            </a:endParaRPr>
          </a:p>
        </p:txBody>
      </p:sp>
      <p:sp>
        <p:nvSpPr>
          <p:cNvPr id="8" name="TG_AutoShape 108"/>
          <p:cNvSpPr>
            <a:spLocks noChangeArrowheads="1"/>
          </p:cNvSpPr>
          <p:nvPr/>
        </p:nvSpPr>
        <p:spPr bwMode="gray">
          <a:xfrm>
            <a:off x="4523191" y="1968427"/>
            <a:ext cx="4492019" cy="649761"/>
          </a:xfrm>
          <a:prstGeom prst="roundRect">
            <a:avLst>
              <a:gd name="adj" fmla="val 50000"/>
            </a:avLst>
          </a:prstGeom>
          <a:solidFill>
            <a:schemeClr val="accent6">
              <a:lumMod val="75000"/>
            </a:schemeClr>
          </a:solidFill>
          <a:ln w="19050">
            <a:solidFill>
              <a:srgbClr val="FFFFFF"/>
            </a:solidFill>
          </a:ln>
          <a:effectLst>
            <a:glow rad="63500">
              <a:schemeClr val="accent6">
                <a:satMod val="175000"/>
                <a:alpha val="40000"/>
              </a:schemeClr>
            </a:glow>
            <a:outerShdw blurRad="40000" dist="23000" dir="5400000" rotWithShape="0">
              <a:srgbClr val="000000">
                <a:alpha val="35000"/>
              </a:srgbClr>
            </a:outerShdw>
          </a:effectLst>
          <a:scene3d>
            <a:camera prst="orthographicFront">
              <a:rot lat="0" lon="0" rev="0"/>
            </a:camera>
            <a:lightRig rig="flat" dir="t"/>
          </a:scene3d>
          <a:sp3d prstMaterial="metal">
            <a:bevelT w="127000" h="1270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smtClean="0">
                <a:ln w="18415" cmpd="sng">
                  <a:noFill/>
                  <a:prstDash val="solid"/>
                </a:ln>
                <a:solidFill>
                  <a:srgbClr val="FFFFFF"/>
                </a:solidFill>
                <a:effectLst>
                  <a:outerShdw blurRad="63500" dir="3600000" algn="tl" rotWithShape="0">
                    <a:srgbClr val="000000">
                      <a:alpha val="70000"/>
                    </a:srgbClr>
                  </a:outerShdw>
                </a:effectLst>
                <a:latin typeface="Arial (Body)"/>
              </a:rPr>
              <a:t> NỘI DUNG HỌC TẬP</a:t>
            </a:r>
            <a:endParaRPr lang="en-US" b="1">
              <a:ln w="18415" cmpd="sng">
                <a:noFill/>
                <a:prstDash val="solid"/>
              </a:ln>
              <a:solidFill>
                <a:srgbClr val="FFFFFF"/>
              </a:solidFill>
              <a:effectLst>
                <a:outerShdw blurRad="63500" dir="3600000" algn="tl" rotWithShape="0">
                  <a:srgbClr val="000000">
                    <a:alpha val="70000"/>
                  </a:srgbClr>
                </a:outerShdw>
              </a:effectLst>
              <a:latin typeface="Arial (Body)"/>
            </a:endParaRPr>
          </a:p>
        </p:txBody>
      </p:sp>
      <p:sp>
        <p:nvSpPr>
          <p:cNvPr id="9" name="TG_AutoShape 109"/>
          <p:cNvSpPr>
            <a:spLocks noChangeArrowheads="1"/>
          </p:cNvSpPr>
          <p:nvPr/>
        </p:nvSpPr>
        <p:spPr bwMode="gray">
          <a:xfrm>
            <a:off x="657280" y="2943509"/>
            <a:ext cx="4202246" cy="579166"/>
          </a:xfrm>
          <a:prstGeom prst="roundRect">
            <a:avLst>
              <a:gd name="adj" fmla="val 50000"/>
            </a:avLst>
          </a:prstGeom>
          <a:solidFill>
            <a:schemeClr val="accent2">
              <a:lumMod val="75000"/>
            </a:schemeClr>
          </a:solidFill>
          <a:ln w="19050">
            <a:solidFill>
              <a:schemeClr val="accent1">
                <a:lumMod val="75000"/>
              </a:schemeClr>
            </a:solidFill>
          </a:ln>
          <a:effectLst>
            <a:glow rad="63500">
              <a:schemeClr val="accent3">
                <a:satMod val="175000"/>
                <a:alpha val="40000"/>
              </a:schemeClr>
            </a:glow>
            <a:outerShdw blurRad="40000" dist="23000" dir="5400000" rotWithShape="0">
              <a:srgbClr val="000000">
                <a:alpha val="35000"/>
              </a:srgbClr>
            </a:outerShdw>
          </a:effectLst>
          <a:scene3d>
            <a:camera prst="orthographicFront">
              <a:rot lat="0" lon="0" rev="0"/>
            </a:camera>
            <a:lightRig rig="flat" dir="t"/>
          </a:scene3d>
          <a:sp3d prstMaterial="metal">
            <a:bevelT w="127000" h="1270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smtClean="0">
                <a:ln w="18415" cmpd="sng">
                  <a:noFill/>
                  <a:prstDash val="solid"/>
                </a:ln>
                <a:solidFill>
                  <a:srgbClr val="FFFFFF"/>
                </a:solidFill>
                <a:effectLst>
                  <a:outerShdw blurRad="63500" dir="3600000" algn="tl" rotWithShape="0">
                    <a:srgbClr val="000000">
                      <a:alpha val="70000"/>
                    </a:srgbClr>
                  </a:outerShdw>
                </a:effectLst>
                <a:latin typeface="Arial (Body)"/>
              </a:rPr>
              <a:t> HOẠT ĐỘNG NGOẠI KHÓA</a:t>
            </a:r>
            <a:endParaRPr lang="en-US" b="1">
              <a:ln w="18415" cmpd="sng">
                <a:noFill/>
                <a:prstDash val="solid"/>
              </a:ln>
              <a:solidFill>
                <a:srgbClr val="FFFFFF"/>
              </a:solidFill>
              <a:effectLst>
                <a:outerShdw blurRad="63500" dir="3600000" algn="tl" rotWithShape="0">
                  <a:srgbClr val="000000">
                    <a:alpha val="70000"/>
                  </a:srgbClr>
                </a:outerShdw>
              </a:effectLst>
              <a:latin typeface="Arial (Body)"/>
            </a:endParaRPr>
          </a:p>
        </p:txBody>
      </p:sp>
      <p:sp>
        <p:nvSpPr>
          <p:cNvPr id="11" name="TG_AutoShape 111"/>
          <p:cNvSpPr>
            <a:spLocks noChangeArrowheads="1"/>
          </p:cNvSpPr>
          <p:nvPr/>
        </p:nvSpPr>
        <p:spPr bwMode="gray">
          <a:xfrm>
            <a:off x="657280" y="1103872"/>
            <a:ext cx="4202246" cy="583259"/>
          </a:xfrm>
          <a:prstGeom prst="roundRect">
            <a:avLst>
              <a:gd name="adj" fmla="val 50000"/>
            </a:avLst>
          </a:prstGeom>
          <a:solidFill>
            <a:schemeClr val="accent1">
              <a:lumMod val="75000"/>
            </a:schemeClr>
          </a:solidFill>
          <a:ln w="19050">
            <a:solidFill>
              <a:srgbClr val="FFFFFF"/>
            </a:solidFill>
          </a:ln>
          <a:effectLst>
            <a:glow rad="63500">
              <a:schemeClr val="accent1">
                <a:satMod val="175000"/>
                <a:alpha val="40000"/>
              </a:schemeClr>
            </a:glow>
            <a:outerShdw blurRad="40000" dist="23000" dir="5400000" rotWithShape="0">
              <a:srgbClr val="000000">
                <a:alpha val="35000"/>
              </a:srgbClr>
            </a:outerShdw>
          </a:effectLst>
          <a:scene3d>
            <a:camera prst="orthographicFront">
              <a:rot lat="0" lon="0" rev="0"/>
            </a:camera>
            <a:lightRig rig="flat" dir="t"/>
          </a:scene3d>
          <a:sp3d prstMaterial="metal">
            <a:bevelT w="127000" h="1270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smtClean="0">
                <a:ln w="18415" cmpd="sng">
                  <a:noFill/>
                  <a:prstDash val="solid"/>
                </a:ln>
                <a:solidFill>
                  <a:srgbClr val="FFFFFF"/>
                </a:solidFill>
                <a:effectLst>
                  <a:outerShdw blurRad="63500" dir="3600000" algn="tl" rotWithShape="0">
                    <a:srgbClr val="000000">
                      <a:alpha val="70000"/>
                    </a:srgbClr>
                  </a:outerShdw>
                </a:effectLst>
                <a:latin typeface="Arial (Body)"/>
              </a:rPr>
              <a:t>TIẾN ĐỘ NĂM HỌC</a:t>
            </a:r>
            <a:endParaRPr lang="en-US" b="1">
              <a:ln w="18415" cmpd="sng">
                <a:noFill/>
                <a:prstDash val="solid"/>
              </a:ln>
              <a:solidFill>
                <a:srgbClr val="FFFFFF"/>
              </a:solidFill>
              <a:effectLst>
                <a:outerShdw blurRad="63500" dir="3600000" algn="tl" rotWithShape="0">
                  <a:srgbClr val="000000">
                    <a:alpha val="70000"/>
                  </a:srgbClr>
                </a:outerShdw>
              </a:effectLst>
              <a:latin typeface="Arial (Body)"/>
            </a:endParaRPr>
          </a:p>
        </p:txBody>
      </p:sp>
      <p:sp>
        <p:nvSpPr>
          <p:cNvPr id="21" name="Oval 20"/>
          <p:cNvSpPr/>
          <p:nvPr/>
        </p:nvSpPr>
        <p:spPr>
          <a:xfrm>
            <a:off x="4476345" y="1134212"/>
            <a:ext cx="457200" cy="583259"/>
          </a:xfrm>
          <a:prstGeom prst="ellipse">
            <a:avLst/>
          </a:prstGeom>
          <a:gradFill flip="none" rotWithShape="1">
            <a:gsLst>
              <a:gs pos="0">
                <a:schemeClr val="accent1">
                  <a:lumMod val="60000"/>
                  <a:lumOff val="40000"/>
                </a:schemeClr>
              </a:gs>
              <a:gs pos="46000">
                <a:schemeClr val="accent1">
                  <a:lumMod val="75000"/>
                </a:schemeClr>
              </a:gs>
              <a:gs pos="90000">
                <a:schemeClr val="accent1">
                  <a:lumMod val="60000"/>
                  <a:lumOff val="40000"/>
                </a:schemeClr>
              </a:gs>
              <a:gs pos="66000">
                <a:schemeClr val="accent1">
                  <a:lumMod val="75000"/>
                </a:schemeClr>
              </a:gs>
            </a:gsLst>
            <a:lin ang="2700000" scaled="1"/>
            <a:tileRect/>
          </a:gradFill>
          <a:ln w="19050">
            <a:noFill/>
          </a:ln>
          <a:effectLst>
            <a:outerShdw blurRad="50800" dist="165100" dir="5400000" algn="t" rotWithShape="0">
              <a:prstClr val="black">
                <a:alpha val="40000"/>
              </a:prstClr>
            </a:outerShdw>
          </a:effectLst>
          <a:scene3d>
            <a:camera prst="orthographicFront">
              <a:rot lat="0" lon="0" rev="0"/>
            </a:camera>
            <a:lightRig rig="flat" dir="t"/>
          </a:scene3d>
          <a:sp3d prstMaterial="metal">
            <a:bevelT w="165100" h="165100"/>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2400" b="1" dirty="0" smtClean="0">
                <a:ln w="18415" cmpd="sng">
                  <a:noFill/>
                  <a:prstDash val="solid"/>
                </a:ln>
                <a:solidFill>
                  <a:srgbClr val="FFFFFF"/>
                </a:solidFill>
                <a:effectLst>
                  <a:glow rad="101600">
                    <a:schemeClr val="accent1">
                      <a:lumMod val="50000"/>
                      <a:alpha val="60000"/>
                    </a:schemeClr>
                  </a:glow>
                </a:effectLst>
              </a:rPr>
              <a:t>1</a:t>
            </a:r>
            <a:endParaRPr lang="en-US" sz="2400" b="1" dirty="0">
              <a:ln w="18415" cmpd="sng">
                <a:noFill/>
                <a:prstDash val="solid"/>
              </a:ln>
              <a:solidFill>
                <a:srgbClr val="FFFFFF"/>
              </a:solidFill>
              <a:effectLst>
                <a:glow rad="101600">
                  <a:schemeClr val="accent1">
                    <a:lumMod val="50000"/>
                    <a:alpha val="60000"/>
                  </a:schemeClr>
                </a:glow>
              </a:effectLst>
            </a:endParaRPr>
          </a:p>
        </p:txBody>
      </p:sp>
      <p:sp>
        <p:nvSpPr>
          <p:cNvPr id="22" name="Oval 21"/>
          <p:cNvSpPr/>
          <p:nvPr/>
        </p:nvSpPr>
        <p:spPr>
          <a:xfrm>
            <a:off x="4548438" y="1968426"/>
            <a:ext cx="457200" cy="649761"/>
          </a:xfrm>
          <a:prstGeom prst="ellipse">
            <a:avLst/>
          </a:prstGeom>
          <a:gradFill flip="none" rotWithShape="1">
            <a:gsLst>
              <a:gs pos="0">
                <a:schemeClr val="accent6">
                  <a:lumMod val="60000"/>
                  <a:lumOff val="40000"/>
                </a:schemeClr>
              </a:gs>
              <a:gs pos="46000">
                <a:schemeClr val="accent6">
                  <a:lumMod val="75000"/>
                </a:schemeClr>
              </a:gs>
              <a:gs pos="90000">
                <a:schemeClr val="accent6">
                  <a:lumMod val="60000"/>
                  <a:lumOff val="40000"/>
                </a:schemeClr>
              </a:gs>
              <a:gs pos="66000">
                <a:schemeClr val="accent6">
                  <a:lumMod val="75000"/>
                </a:schemeClr>
              </a:gs>
            </a:gsLst>
            <a:lin ang="2700000" scaled="1"/>
            <a:tileRect/>
          </a:gradFill>
          <a:ln w="19050">
            <a:noFill/>
          </a:ln>
          <a:effectLst>
            <a:outerShdw blurRad="50800" dist="165100" dir="5400000" algn="t" rotWithShape="0">
              <a:prstClr val="black">
                <a:alpha val="40000"/>
              </a:prstClr>
            </a:outerShdw>
          </a:effectLst>
          <a:scene3d>
            <a:camera prst="orthographicFront">
              <a:rot lat="0" lon="0" rev="0"/>
            </a:camera>
            <a:lightRig rig="flat" dir="t"/>
          </a:scene3d>
          <a:sp3d prstMaterial="metal">
            <a:bevelT w="165100" h="165100"/>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2400" b="1" dirty="0" smtClean="0">
                <a:ln w="18415" cmpd="sng">
                  <a:noFill/>
                  <a:prstDash val="solid"/>
                </a:ln>
                <a:solidFill>
                  <a:srgbClr val="FFFFFF"/>
                </a:solidFill>
                <a:effectLst>
                  <a:glow rad="101600">
                    <a:schemeClr val="accent6">
                      <a:lumMod val="50000"/>
                      <a:alpha val="60000"/>
                    </a:schemeClr>
                  </a:glow>
                </a:effectLst>
                <a:latin typeface="Arial (Body)"/>
              </a:rPr>
              <a:t>2</a:t>
            </a:r>
            <a:endParaRPr lang="en-US" sz="2400" b="1" dirty="0">
              <a:ln w="18415" cmpd="sng">
                <a:noFill/>
                <a:prstDash val="solid"/>
              </a:ln>
              <a:solidFill>
                <a:srgbClr val="FFFFFF"/>
              </a:solidFill>
              <a:effectLst>
                <a:glow rad="101600">
                  <a:schemeClr val="accent6">
                    <a:lumMod val="50000"/>
                    <a:alpha val="60000"/>
                  </a:schemeClr>
                </a:glow>
              </a:effectLst>
              <a:latin typeface="Arial (Body)"/>
            </a:endParaRPr>
          </a:p>
        </p:txBody>
      </p:sp>
      <p:sp>
        <p:nvSpPr>
          <p:cNvPr id="24" name="Oval 23"/>
          <p:cNvSpPr/>
          <p:nvPr/>
        </p:nvSpPr>
        <p:spPr>
          <a:xfrm>
            <a:off x="4603532" y="3959313"/>
            <a:ext cx="457200" cy="581429"/>
          </a:xfrm>
          <a:prstGeom prst="ellipse">
            <a:avLst/>
          </a:prstGeom>
          <a:gradFill flip="none" rotWithShape="1">
            <a:gsLst>
              <a:gs pos="0">
                <a:schemeClr val="accent5">
                  <a:lumMod val="60000"/>
                  <a:lumOff val="40000"/>
                </a:schemeClr>
              </a:gs>
              <a:gs pos="46000">
                <a:schemeClr val="accent5">
                  <a:lumMod val="75000"/>
                </a:schemeClr>
              </a:gs>
              <a:gs pos="90000">
                <a:schemeClr val="accent5">
                  <a:lumMod val="60000"/>
                  <a:lumOff val="40000"/>
                </a:schemeClr>
              </a:gs>
              <a:gs pos="66000">
                <a:schemeClr val="accent5">
                  <a:lumMod val="75000"/>
                </a:schemeClr>
              </a:gs>
            </a:gsLst>
            <a:lin ang="2700000" scaled="1"/>
            <a:tileRect/>
          </a:gradFill>
          <a:ln w="19050">
            <a:noFill/>
          </a:ln>
          <a:effectLst>
            <a:outerShdw blurRad="50800" dist="165100" dir="5400000" algn="t" rotWithShape="0">
              <a:prstClr val="black">
                <a:alpha val="40000"/>
              </a:prstClr>
            </a:outerShdw>
          </a:effectLst>
          <a:scene3d>
            <a:camera prst="orthographicFront">
              <a:rot lat="0" lon="0" rev="0"/>
            </a:camera>
            <a:lightRig rig="flat" dir="t"/>
          </a:scene3d>
          <a:sp3d prstMaterial="metal">
            <a:bevelT w="165100" h="165100"/>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2400" b="1" dirty="0" smtClean="0">
                <a:ln w="18415" cmpd="sng">
                  <a:noFill/>
                  <a:prstDash val="solid"/>
                </a:ln>
                <a:solidFill>
                  <a:srgbClr val="FFFFFF"/>
                </a:solidFill>
                <a:effectLst>
                  <a:glow rad="101600">
                    <a:schemeClr val="accent5">
                      <a:lumMod val="50000"/>
                      <a:alpha val="60000"/>
                    </a:schemeClr>
                  </a:glow>
                </a:effectLst>
                <a:latin typeface="Arial (Body)"/>
              </a:rPr>
              <a:t>4</a:t>
            </a:r>
            <a:endParaRPr lang="en-US" sz="2400" b="1" dirty="0">
              <a:ln w="18415" cmpd="sng">
                <a:noFill/>
                <a:prstDash val="solid"/>
              </a:ln>
              <a:solidFill>
                <a:srgbClr val="FFFFFF"/>
              </a:solidFill>
              <a:effectLst>
                <a:glow rad="101600">
                  <a:schemeClr val="accent5">
                    <a:lumMod val="50000"/>
                    <a:alpha val="60000"/>
                  </a:schemeClr>
                </a:glow>
              </a:effectLst>
              <a:latin typeface="Arial (Body)"/>
            </a:endParaRPr>
          </a:p>
        </p:txBody>
      </p:sp>
      <p:sp>
        <p:nvSpPr>
          <p:cNvPr id="25" name="Oval 24"/>
          <p:cNvSpPr/>
          <p:nvPr/>
        </p:nvSpPr>
        <p:spPr>
          <a:xfrm>
            <a:off x="4490639" y="2943508"/>
            <a:ext cx="570093" cy="579167"/>
          </a:xfrm>
          <a:prstGeom prst="ellipse">
            <a:avLst/>
          </a:prstGeom>
          <a:solidFill>
            <a:schemeClr val="accent3">
              <a:lumMod val="75000"/>
            </a:schemeClr>
          </a:solidFill>
          <a:ln w="19050">
            <a:noFill/>
          </a:ln>
          <a:effectLst>
            <a:outerShdw blurRad="50800" dist="165100" dir="5400000" algn="t" rotWithShape="0">
              <a:prstClr val="black">
                <a:alpha val="40000"/>
              </a:prstClr>
            </a:outerShdw>
          </a:effectLst>
          <a:scene3d>
            <a:camera prst="orthographicFront">
              <a:rot lat="0" lon="0" rev="0"/>
            </a:camera>
            <a:lightRig rig="flat" dir="t"/>
          </a:scene3d>
          <a:sp3d prstMaterial="metal">
            <a:bevelT w="165100" h="165100"/>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2400" b="1" smtClean="0">
                <a:ln w="18415" cmpd="sng">
                  <a:noFill/>
                  <a:prstDash val="solid"/>
                </a:ln>
                <a:solidFill>
                  <a:srgbClr val="FFFFFF"/>
                </a:solidFill>
                <a:effectLst>
                  <a:glow rad="101600">
                    <a:schemeClr val="accent3">
                      <a:lumMod val="50000"/>
                      <a:alpha val="60000"/>
                    </a:schemeClr>
                  </a:glow>
                </a:effectLst>
                <a:latin typeface="Arial (Body)"/>
              </a:rPr>
              <a:t>3</a:t>
            </a:r>
            <a:endParaRPr lang="en-US" sz="2400" b="1" dirty="0">
              <a:ln w="18415" cmpd="sng">
                <a:noFill/>
                <a:prstDash val="solid"/>
              </a:ln>
              <a:solidFill>
                <a:srgbClr val="FFFFFF"/>
              </a:solidFill>
              <a:effectLst>
                <a:glow rad="101600">
                  <a:schemeClr val="accent3">
                    <a:lumMod val="50000"/>
                    <a:alpha val="60000"/>
                  </a:schemeClr>
                </a:glow>
              </a:effectLst>
              <a:latin typeface="Arial (Body)"/>
            </a:endParaRPr>
          </a:p>
        </p:txBody>
      </p:sp>
      <p:sp>
        <p:nvSpPr>
          <p:cNvPr id="27" name="Title 1"/>
          <p:cNvSpPr txBox="1">
            <a:spLocks/>
          </p:cNvSpPr>
          <p:nvPr/>
        </p:nvSpPr>
        <p:spPr>
          <a:xfrm>
            <a:off x="457200" y="214326"/>
            <a:ext cx="8316684"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TỔNG QUAN</a:t>
            </a:r>
            <a:endParaRPr lang="en-US" b="1" dirty="0">
              <a:solidFill>
                <a:srgbClr val="000099"/>
              </a:solidFill>
              <a:latin typeface="Arial (Body)"/>
              <a:cs typeface="Times New Roman" panose="02020603050405020304" pitchFamily="18" charset="0"/>
            </a:endParaRPr>
          </a:p>
        </p:txBody>
      </p:sp>
      <p:sp>
        <p:nvSpPr>
          <p:cNvPr id="18" name="TG_AutoShape 109"/>
          <p:cNvSpPr>
            <a:spLocks noChangeArrowheads="1"/>
          </p:cNvSpPr>
          <p:nvPr/>
        </p:nvSpPr>
        <p:spPr bwMode="gray">
          <a:xfrm>
            <a:off x="803392" y="4924708"/>
            <a:ext cx="4202246" cy="832147"/>
          </a:xfrm>
          <a:prstGeom prst="roundRect">
            <a:avLst>
              <a:gd name="adj" fmla="val 50000"/>
            </a:avLst>
          </a:prstGeom>
          <a:solidFill>
            <a:schemeClr val="accent1">
              <a:lumMod val="50000"/>
            </a:schemeClr>
          </a:solidFill>
          <a:ln w="19050">
            <a:solidFill>
              <a:srgbClr val="FFFFFF"/>
            </a:solidFill>
          </a:ln>
          <a:effectLst>
            <a:glow rad="63500">
              <a:schemeClr val="accent3">
                <a:satMod val="175000"/>
                <a:alpha val="40000"/>
              </a:schemeClr>
            </a:glow>
            <a:outerShdw blurRad="40000" dist="23000" dir="5400000" rotWithShape="0">
              <a:srgbClr val="000000">
                <a:alpha val="35000"/>
              </a:srgbClr>
            </a:outerShdw>
          </a:effectLst>
          <a:scene3d>
            <a:camera prst="orthographicFront">
              <a:rot lat="0" lon="0" rev="0"/>
            </a:camera>
            <a:lightRig rig="flat" dir="t"/>
          </a:scene3d>
          <a:sp3d prstMaterial="metal">
            <a:bevelT w="127000" h="1270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smtClean="0">
                <a:ln w="18415" cmpd="sng">
                  <a:noFill/>
                  <a:prstDash val="solid"/>
                </a:ln>
                <a:solidFill>
                  <a:srgbClr val="FFFFFF"/>
                </a:solidFill>
                <a:effectLst>
                  <a:outerShdw blurRad="63500" dir="3600000" algn="tl" rotWithShape="0">
                    <a:srgbClr val="000000">
                      <a:alpha val="70000"/>
                    </a:srgbClr>
                  </a:outerShdw>
                </a:effectLst>
                <a:latin typeface="Arial (Body)"/>
              </a:rPr>
              <a:t> CHI ĐOÀN, </a:t>
            </a:r>
          </a:p>
          <a:p>
            <a:pPr algn="ctr"/>
            <a:r>
              <a:rPr lang="en-US" b="1" smtClean="0">
                <a:ln w="18415" cmpd="sng">
                  <a:noFill/>
                  <a:prstDash val="solid"/>
                </a:ln>
                <a:solidFill>
                  <a:srgbClr val="FFFFFF"/>
                </a:solidFill>
                <a:effectLst>
                  <a:outerShdw blurRad="63500" dir="3600000" algn="tl" rotWithShape="0">
                    <a:srgbClr val="000000">
                      <a:alpha val="70000"/>
                    </a:srgbClr>
                  </a:outerShdw>
                </a:effectLst>
                <a:latin typeface="Arial (Body)"/>
              </a:rPr>
              <a:t>BAN CS LỚP, TỔ TRƯỞNG</a:t>
            </a:r>
            <a:endParaRPr lang="en-US" b="1">
              <a:ln w="18415" cmpd="sng">
                <a:noFill/>
                <a:prstDash val="solid"/>
              </a:ln>
              <a:solidFill>
                <a:srgbClr val="FFFFFF"/>
              </a:solidFill>
              <a:effectLst>
                <a:outerShdw blurRad="63500" dir="3600000" algn="tl" rotWithShape="0">
                  <a:srgbClr val="000000">
                    <a:alpha val="70000"/>
                  </a:srgbClr>
                </a:outerShdw>
              </a:effectLst>
              <a:latin typeface="Arial (Body)"/>
            </a:endParaRPr>
          </a:p>
        </p:txBody>
      </p:sp>
      <p:sp>
        <p:nvSpPr>
          <p:cNvPr id="23" name="Oval 22"/>
          <p:cNvSpPr/>
          <p:nvPr/>
        </p:nvSpPr>
        <p:spPr>
          <a:xfrm>
            <a:off x="4435545" y="4924709"/>
            <a:ext cx="570093" cy="832146"/>
          </a:xfrm>
          <a:prstGeom prst="ellipse">
            <a:avLst/>
          </a:prstGeom>
          <a:solidFill>
            <a:schemeClr val="accent2">
              <a:lumMod val="75000"/>
            </a:schemeClr>
          </a:solidFill>
          <a:ln w="19050">
            <a:noFill/>
          </a:ln>
          <a:effectLst>
            <a:outerShdw blurRad="50800" dist="165100" dir="5400000" algn="t" rotWithShape="0">
              <a:prstClr val="black">
                <a:alpha val="40000"/>
              </a:prstClr>
            </a:outerShdw>
          </a:effectLst>
          <a:scene3d>
            <a:camera prst="orthographicFront">
              <a:rot lat="0" lon="0" rev="0"/>
            </a:camera>
            <a:lightRig rig="flat" dir="t"/>
          </a:scene3d>
          <a:sp3d prstMaterial="metal">
            <a:bevelT w="165100" h="165100"/>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2400" b="1">
                <a:ln w="18415" cmpd="sng">
                  <a:noFill/>
                  <a:prstDash val="solid"/>
                </a:ln>
                <a:solidFill>
                  <a:srgbClr val="FFFFFF"/>
                </a:solidFill>
                <a:effectLst>
                  <a:glow rad="101600">
                    <a:schemeClr val="accent3">
                      <a:lumMod val="50000"/>
                      <a:alpha val="60000"/>
                    </a:schemeClr>
                  </a:glow>
                </a:effectLst>
                <a:latin typeface="Arial (Body)"/>
              </a:rPr>
              <a:t>5</a:t>
            </a:r>
            <a:endParaRPr lang="en-US" sz="2400" b="1" dirty="0">
              <a:ln w="18415" cmpd="sng">
                <a:noFill/>
                <a:prstDash val="solid"/>
              </a:ln>
              <a:solidFill>
                <a:srgbClr val="FFFFFF"/>
              </a:solidFill>
              <a:effectLst>
                <a:glow rad="101600">
                  <a:schemeClr val="accent3">
                    <a:lumMod val="50000"/>
                    <a:alpha val="60000"/>
                  </a:schemeClr>
                </a:glow>
              </a:effectLst>
              <a:latin typeface="Arial (Body)"/>
            </a:endParaRP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4203575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heel(1)">
                                      <p:cBhvr>
                                        <p:cTn id="7" dur="2000"/>
                                        <p:tgtEl>
                                          <p:spTgt spid="21"/>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heel(1)">
                                      <p:cBhvr>
                                        <p:cTn id="11" dur="2000"/>
                                        <p:tgtEl>
                                          <p:spTgt spid="22"/>
                                        </p:tgtEl>
                                      </p:cBhvr>
                                    </p:animEffect>
                                  </p:childTnLst>
                                </p:cTn>
                              </p:par>
                            </p:childTnLst>
                          </p:cTn>
                        </p:par>
                        <p:par>
                          <p:cTn id="12" fill="hold">
                            <p:stCondLst>
                              <p:cond delay="4000"/>
                            </p:stCondLst>
                            <p:childTnLst>
                              <p:par>
                                <p:cTn id="13" presetID="21" presetClass="entr" presetSubtype="1"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heel(1)">
                                      <p:cBhvr>
                                        <p:cTn id="15" dur="2000"/>
                                        <p:tgtEl>
                                          <p:spTgt spid="24"/>
                                        </p:tgtEl>
                                      </p:cBhvr>
                                    </p:animEffect>
                                  </p:childTnLst>
                                </p:cTn>
                              </p:par>
                            </p:childTnLst>
                          </p:cTn>
                        </p:par>
                        <p:par>
                          <p:cTn id="16" fill="hold">
                            <p:stCondLst>
                              <p:cond delay="6000"/>
                            </p:stCondLst>
                            <p:childTnLst>
                              <p:par>
                                <p:cTn id="17" presetID="21" presetClass="entr" presetSubtype="1"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heel(1)">
                                      <p:cBhvr>
                                        <p:cTn id="19" dur="2000"/>
                                        <p:tgtEl>
                                          <p:spTgt spid="25"/>
                                        </p:tgtEl>
                                      </p:cBhvr>
                                    </p:animEffect>
                                  </p:childTnLst>
                                </p:cTn>
                              </p:par>
                            </p:childTnLst>
                          </p:cTn>
                        </p:par>
                        <p:par>
                          <p:cTn id="20" fill="hold">
                            <p:stCondLst>
                              <p:cond delay="8000"/>
                            </p:stCondLst>
                            <p:childTnLst>
                              <p:par>
                                <p:cTn id="21" presetID="21" presetClass="entr" presetSubtype="1"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heel(1)">
                                      <p:cBhvr>
                                        <p:cTn id="23"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4" grpId="0" animBg="1"/>
      <p:bldP spid="25" grpId="0" animBg="1"/>
      <p:bldP spid="2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14326"/>
            <a:ext cx="8316684"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TIẾN ĐỘ NĂM HỌC</a:t>
            </a:r>
            <a:endParaRPr lang="en-US" b="1" dirty="0">
              <a:solidFill>
                <a:srgbClr val="000099"/>
              </a:solidFill>
              <a:latin typeface="Arial (Body)"/>
              <a:cs typeface="Times New Roman" panose="02020603050405020304" pitchFamily="18" charset="0"/>
            </a:endParaRPr>
          </a:p>
        </p:txBody>
      </p:sp>
      <p:grpSp>
        <p:nvGrpSpPr>
          <p:cNvPr id="3" name="Group 8"/>
          <p:cNvGrpSpPr/>
          <p:nvPr/>
        </p:nvGrpSpPr>
        <p:grpSpPr>
          <a:xfrm>
            <a:off x="661887" y="1954186"/>
            <a:ext cx="3213144" cy="3150141"/>
            <a:chOff x="3322779" y="1801092"/>
            <a:chExt cx="3362037" cy="3325168"/>
          </a:xfrm>
          <a:effectLst>
            <a:outerShdw blurRad="76200" dir="13500000" sy="23000" kx="1200000" algn="br" rotWithShape="0">
              <a:prstClr val="black">
                <a:alpha val="20000"/>
              </a:prstClr>
            </a:outerShdw>
          </a:effectLst>
          <a:scene3d>
            <a:camera prst="perspectiveHeroicExtremeRightFacing">
              <a:rot lat="21070254" lon="19254416" rev="1643558"/>
            </a:camera>
            <a:lightRig rig="balanced" dir="t"/>
          </a:scene3d>
        </p:grpSpPr>
        <p:sp>
          <p:nvSpPr>
            <p:cNvPr id="4" name="Oval 3"/>
            <p:cNvSpPr/>
            <p:nvPr/>
          </p:nvSpPr>
          <p:spPr>
            <a:xfrm>
              <a:off x="3897744" y="2369126"/>
              <a:ext cx="2207491" cy="2193637"/>
            </a:xfrm>
            <a:prstGeom prst="ellipse">
              <a:avLst/>
            </a:prstGeom>
            <a:gradFill>
              <a:gsLst>
                <a:gs pos="0">
                  <a:srgbClr val="FFFFFF"/>
                </a:gs>
                <a:gs pos="29000">
                  <a:srgbClr val="FFFFFF"/>
                </a:gs>
                <a:gs pos="100000">
                  <a:srgbClr val="DDDDDD"/>
                </a:gs>
              </a:gsLst>
              <a:lin ang="2700000" scaled="0"/>
            </a:gradFill>
            <a:ln>
              <a:noFill/>
            </a:ln>
            <a:effectLst/>
            <a:sp3d extrusionH="476250">
              <a:bevelT w="88900" h="889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solidFill>
                    <a:srgbClr val="000000"/>
                  </a:solidFill>
                  <a:effectLst>
                    <a:outerShdw blurRad="38100" dist="38100" dir="2700000" algn="tl">
                      <a:srgbClr val="000000">
                        <a:alpha val="43137"/>
                      </a:srgbClr>
                    </a:outerShdw>
                  </a:effectLst>
                </a:rPr>
                <a:t>LYTUTRONG</a:t>
              </a:r>
            </a:p>
            <a:p>
              <a:pPr algn="ctr"/>
              <a:r>
                <a:rPr lang="en-US" sz="2000" b="1" smtClean="0">
                  <a:solidFill>
                    <a:srgbClr val="000000"/>
                  </a:solidFill>
                  <a:effectLst>
                    <a:outerShdw blurRad="38100" dist="38100" dir="2700000" algn="tl">
                      <a:srgbClr val="000000">
                        <a:alpha val="43137"/>
                      </a:srgbClr>
                    </a:outerShdw>
                  </a:effectLst>
                </a:rPr>
                <a:t>COLLEGE</a:t>
              </a:r>
              <a:endParaRPr lang="en-US" sz="1200" b="1" dirty="0">
                <a:solidFill>
                  <a:srgbClr val="000000"/>
                </a:solidFill>
                <a:effectLst>
                  <a:outerShdw blurRad="38100" dist="38100" dir="2700000" algn="tl">
                    <a:srgbClr val="000000">
                      <a:alpha val="43137"/>
                    </a:srgbClr>
                  </a:outerShdw>
                </a:effectLst>
              </a:endParaRPr>
            </a:p>
          </p:txBody>
        </p:sp>
        <p:sp>
          <p:nvSpPr>
            <p:cNvPr id="5" name="Block Arc 4"/>
            <p:cNvSpPr/>
            <p:nvPr/>
          </p:nvSpPr>
          <p:spPr>
            <a:xfrm>
              <a:off x="3398979" y="1801813"/>
              <a:ext cx="3285837" cy="3296661"/>
            </a:xfrm>
            <a:prstGeom prst="blockArc">
              <a:avLst>
                <a:gd name="adj1" fmla="val 16217005"/>
                <a:gd name="adj2" fmla="val 21584598"/>
                <a:gd name="adj3" fmla="val 12055"/>
              </a:avLst>
            </a:prstGeom>
            <a:solidFill>
              <a:schemeClr val="accent5"/>
            </a:solidFill>
            <a:ln>
              <a:noFill/>
            </a:ln>
            <a:effectLst/>
            <a:sp3d extrusionH="508000" prstMaterial="plastic">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Block Arc 5"/>
            <p:cNvSpPr/>
            <p:nvPr/>
          </p:nvSpPr>
          <p:spPr>
            <a:xfrm>
              <a:off x="3322779" y="1801092"/>
              <a:ext cx="3308929" cy="3288145"/>
            </a:xfrm>
            <a:prstGeom prst="blockArc">
              <a:avLst>
                <a:gd name="adj1" fmla="val 10829317"/>
                <a:gd name="adj2" fmla="val 16213061"/>
                <a:gd name="adj3" fmla="val 11633"/>
              </a:avLst>
            </a:prstGeom>
            <a:solidFill>
              <a:schemeClr val="accent6"/>
            </a:solidFill>
            <a:ln>
              <a:noFill/>
            </a:ln>
            <a:effectLst/>
            <a:sp3d extrusionH="508000" prstMaterial="plastic">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Block Arc 6"/>
            <p:cNvSpPr/>
            <p:nvPr/>
          </p:nvSpPr>
          <p:spPr>
            <a:xfrm>
              <a:off x="3398979" y="1907314"/>
              <a:ext cx="3285837" cy="3218946"/>
            </a:xfrm>
            <a:prstGeom prst="blockArc">
              <a:avLst>
                <a:gd name="adj1" fmla="val 3150"/>
                <a:gd name="adj2" fmla="val 5260289"/>
                <a:gd name="adj3" fmla="val 12532"/>
              </a:avLst>
            </a:prstGeom>
            <a:solidFill>
              <a:schemeClr val="accent4"/>
            </a:solidFill>
            <a:ln>
              <a:noFill/>
            </a:ln>
            <a:effectLst/>
            <a:sp3d extrusionH="508000" prstMaterial="plastic">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Block Arc 7"/>
            <p:cNvSpPr/>
            <p:nvPr/>
          </p:nvSpPr>
          <p:spPr>
            <a:xfrm>
              <a:off x="3336634" y="1907312"/>
              <a:ext cx="3313548" cy="3218870"/>
            </a:xfrm>
            <a:prstGeom prst="blockArc">
              <a:avLst>
                <a:gd name="adj1" fmla="val 5343225"/>
                <a:gd name="adj2" fmla="val 10817471"/>
                <a:gd name="adj3" fmla="val 12420"/>
              </a:avLst>
            </a:prstGeom>
            <a:solidFill>
              <a:schemeClr val="accent2"/>
            </a:solidFill>
            <a:ln>
              <a:noFill/>
            </a:ln>
            <a:effectLst/>
            <a:sp3d extrusionH="508000" prstMaterial="plastic">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9" name="Rectangle 8"/>
          <p:cNvSpPr/>
          <p:nvPr/>
        </p:nvSpPr>
        <p:spPr>
          <a:xfrm>
            <a:off x="3540673" y="1168881"/>
            <a:ext cx="5324766" cy="1015663"/>
          </a:xfrm>
          <a:prstGeom prst="rect">
            <a:avLst/>
          </a:prstGeom>
          <a:solidFill>
            <a:schemeClr val="accent4">
              <a:lumMod val="40000"/>
              <a:lumOff val="60000"/>
            </a:schemeClr>
          </a:solidFill>
        </p:spPr>
        <p:txBody>
          <a:bodyPr wrap="square">
            <a:spAutoFit/>
          </a:bodyPr>
          <a:lstStyle/>
          <a:p>
            <a:pPr algn="ctr">
              <a:defRPr/>
            </a:pPr>
            <a:r>
              <a:rPr lang="en-US" sz="2000" b="1" kern="0" smtClean="0">
                <a:solidFill>
                  <a:srgbClr val="000099"/>
                </a:solidFill>
              </a:rPr>
              <a:t>HỌC KỲ 1</a:t>
            </a:r>
          </a:p>
          <a:p>
            <a:pPr algn="ctr">
              <a:defRPr/>
            </a:pPr>
            <a:r>
              <a:rPr lang="en-US" sz="2000" b="1" kern="0" smtClean="0">
                <a:solidFill>
                  <a:srgbClr val="000099"/>
                </a:solidFill>
              </a:rPr>
              <a:t> THỰC HỌC 17 TUẦN: 3/9/2019  - 28/12/2019</a:t>
            </a:r>
          </a:p>
          <a:p>
            <a:pPr algn="ctr">
              <a:defRPr/>
            </a:pPr>
            <a:r>
              <a:rPr lang="en-US" sz="2000" b="1" kern="0" smtClean="0">
                <a:solidFill>
                  <a:srgbClr val="000099"/>
                </a:solidFill>
              </a:rPr>
              <a:t>THI HK1: 30/12/2019 -  18/01/2020</a:t>
            </a:r>
            <a:r>
              <a:rPr kumimoji="0" lang="en-US" sz="2000" b="1" i="0" u="none" strike="noStrike" kern="0" cap="none" spc="0" normalizeH="0" baseline="0" noProof="0" smtClean="0">
                <a:ln>
                  <a:noFill/>
                </a:ln>
                <a:solidFill>
                  <a:schemeClr val="accent6">
                    <a:lumMod val="60000"/>
                    <a:lumOff val="40000"/>
                  </a:schemeClr>
                </a:solidFill>
                <a:uLnTx/>
                <a:uFillTx/>
              </a:rPr>
              <a:t> </a:t>
            </a:r>
            <a:endParaRPr kumimoji="0" lang="en-US" sz="2000" b="1" i="0" u="none" strike="noStrike" kern="0" cap="none" spc="0" normalizeH="0" baseline="0" noProof="0" dirty="0">
              <a:ln>
                <a:noFill/>
              </a:ln>
              <a:solidFill>
                <a:schemeClr val="accent6">
                  <a:lumMod val="60000"/>
                  <a:lumOff val="40000"/>
                </a:schemeClr>
              </a:solidFill>
              <a:uLnTx/>
              <a:uFillTx/>
            </a:endParaRPr>
          </a:p>
        </p:txBody>
      </p:sp>
      <p:sp>
        <p:nvSpPr>
          <p:cNvPr id="12" name="Rectangle 11"/>
          <p:cNvSpPr/>
          <p:nvPr/>
        </p:nvSpPr>
        <p:spPr>
          <a:xfrm>
            <a:off x="3636436" y="2618670"/>
            <a:ext cx="5133239" cy="707886"/>
          </a:xfrm>
          <a:prstGeom prst="rect">
            <a:avLst/>
          </a:prstGeom>
          <a:solidFill>
            <a:schemeClr val="accent4">
              <a:lumMod val="40000"/>
              <a:lumOff val="60000"/>
            </a:schemeClr>
          </a:solidFill>
        </p:spPr>
        <p:txBody>
          <a:bodyPr wrap="square">
            <a:spAutoFit/>
          </a:bodyPr>
          <a:lstStyle/>
          <a:p>
            <a:pPr marR="0" indent="0" algn="ctr" fontAlgn="auto">
              <a:lnSpc>
                <a:spcPct val="100000"/>
              </a:lnSpc>
              <a:spcBef>
                <a:spcPts val="0"/>
              </a:spcBef>
              <a:spcAft>
                <a:spcPts val="0"/>
              </a:spcAft>
              <a:buClrTx/>
              <a:buSzTx/>
              <a:buFontTx/>
              <a:buNone/>
              <a:tabLst/>
              <a:defRPr/>
            </a:pPr>
            <a:r>
              <a:rPr lang="en-US" sz="2000" b="1" kern="0" smtClean="0">
                <a:solidFill>
                  <a:srgbClr val="000099"/>
                </a:solidFill>
              </a:rPr>
              <a:t>NGHỈ TẾT NGUYÊN ĐÁN CANH TÝ</a:t>
            </a:r>
          </a:p>
          <a:p>
            <a:pPr marR="0" indent="0" algn="ctr" fontAlgn="auto">
              <a:lnSpc>
                <a:spcPct val="100000"/>
              </a:lnSpc>
              <a:spcBef>
                <a:spcPts val="0"/>
              </a:spcBef>
              <a:spcAft>
                <a:spcPts val="0"/>
              </a:spcAft>
              <a:buClrTx/>
              <a:buSzTx/>
              <a:buFontTx/>
              <a:buNone/>
              <a:tabLst/>
              <a:defRPr/>
            </a:pPr>
            <a:r>
              <a:rPr lang="en-US" sz="2000" b="1" kern="0" smtClean="0">
                <a:solidFill>
                  <a:srgbClr val="000099"/>
                </a:solidFill>
              </a:rPr>
              <a:t>20/01/2020 – 8/02/2020</a:t>
            </a:r>
            <a:endParaRPr lang="en-US" sz="2000" b="1" kern="0" dirty="0">
              <a:solidFill>
                <a:srgbClr val="000099"/>
              </a:solidFill>
            </a:endParaRPr>
          </a:p>
        </p:txBody>
      </p:sp>
      <p:cxnSp>
        <p:nvCxnSpPr>
          <p:cNvPr id="14" name="Shape 20"/>
          <p:cNvCxnSpPr/>
          <p:nvPr/>
        </p:nvCxnSpPr>
        <p:spPr>
          <a:xfrm>
            <a:off x="2242557" y="5268657"/>
            <a:ext cx="1488133" cy="398033"/>
          </a:xfrm>
          <a:prstGeom prst="bentConnector3">
            <a:avLst>
              <a:gd name="adj1" fmla="val 50000"/>
            </a:avLst>
          </a:prstGeom>
          <a:ln w="19050">
            <a:solidFill>
              <a:schemeClr val="accent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6" name="Elbow Connector 15"/>
          <p:cNvCxnSpPr>
            <a:stCxn id="9" idx="1"/>
          </p:cNvCxnSpPr>
          <p:nvPr/>
        </p:nvCxnSpPr>
        <p:spPr>
          <a:xfrm rot="10800000" flipV="1">
            <a:off x="2243081" y="1676713"/>
            <a:ext cx="1297592" cy="628606"/>
          </a:xfrm>
          <a:prstGeom prst="bentConnector3">
            <a:avLst>
              <a:gd name="adj1" fmla="val 50000"/>
            </a:avLst>
          </a:prstGeom>
          <a:ln w="19050">
            <a:solidFill>
              <a:schemeClr val="accent6"/>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12" idx="1"/>
          </p:cNvCxnSpPr>
          <p:nvPr/>
        </p:nvCxnSpPr>
        <p:spPr>
          <a:xfrm flipH="1">
            <a:off x="3116687" y="2972613"/>
            <a:ext cx="519749" cy="0"/>
          </a:xfrm>
          <a:prstGeom prst="line">
            <a:avLst/>
          </a:prstGeom>
          <a:ln w="19050">
            <a:solidFill>
              <a:schemeClr val="accent4"/>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1" name="Rectangle 30"/>
          <p:cNvSpPr/>
          <p:nvPr/>
        </p:nvSpPr>
        <p:spPr>
          <a:xfrm>
            <a:off x="3675246" y="3579572"/>
            <a:ext cx="5288450" cy="1323439"/>
          </a:xfrm>
          <a:prstGeom prst="rect">
            <a:avLst/>
          </a:prstGeom>
          <a:solidFill>
            <a:schemeClr val="accent4">
              <a:lumMod val="40000"/>
              <a:lumOff val="60000"/>
            </a:schemeClr>
          </a:solidFill>
        </p:spPr>
        <p:txBody>
          <a:bodyPr wrap="square">
            <a:spAutoFit/>
          </a:bodyPr>
          <a:lstStyle/>
          <a:p>
            <a:pPr algn="ctr">
              <a:defRPr/>
            </a:pPr>
            <a:r>
              <a:rPr lang="en-US" sz="2000" b="1" kern="0">
                <a:solidFill>
                  <a:srgbClr val="000099"/>
                </a:solidFill>
              </a:rPr>
              <a:t> HỌC KỲ </a:t>
            </a:r>
            <a:r>
              <a:rPr lang="en-US" sz="2000" b="1" kern="0" smtClean="0">
                <a:solidFill>
                  <a:srgbClr val="000099"/>
                </a:solidFill>
              </a:rPr>
              <a:t>2</a:t>
            </a:r>
            <a:endParaRPr lang="en-US" sz="2000" b="1" kern="0">
              <a:solidFill>
                <a:srgbClr val="000099"/>
              </a:solidFill>
            </a:endParaRPr>
          </a:p>
          <a:p>
            <a:pPr algn="ctr">
              <a:defRPr/>
            </a:pPr>
            <a:r>
              <a:rPr lang="en-US" sz="2000" b="1" kern="0">
                <a:solidFill>
                  <a:srgbClr val="000099"/>
                </a:solidFill>
              </a:rPr>
              <a:t> THỰC HỌC 16 TUẦN: </a:t>
            </a:r>
            <a:r>
              <a:rPr lang="en-US" sz="2000" b="1" kern="0" smtClean="0">
                <a:solidFill>
                  <a:srgbClr val="000099"/>
                </a:solidFill>
              </a:rPr>
              <a:t>10/02/2020  </a:t>
            </a:r>
            <a:r>
              <a:rPr lang="en-US" sz="2000" b="1" kern="0">
                <a:solidFill>
                  <a:srgbClr val="000099"/>
                </a:solidFill>
              </a:rPr>
              <a:t>- </a:t>
            </a:r>
            <a:r>
              <a:rPr lang="en-US" sz="2000" b="1" kern="0" smtClean="0">
                <a:solidFill>
                  <a:srgbClr val="000099"/>
                </a:solidFill>
              </a:rPr>
              <a:t>30/5/2020</a:t>
            </a:r>
            <a:endParaRPr lang="en-US" sz="2000" b="1" kern="0">
              <a:solidFill>
                <a:srgbClr val="000099"/>
              </a:solidFill>
            </a:endParaRPr>
          </a:p>
          <a:p>
            <a:pPr algn="ctr">
              <a:defRPr/>
            </a:pPr>
            <a:r>
              <a:rPr lang="en-US" sz="2000" b="1" kern="0">
                <a:solidFill>
                  <a:srgbClr val="000099"/>
                </a:solidFill>
              </a:rPr>
              <a:t>THI </a:t>
            </a:r>
            <a:r>
              <a:rPr lang="en-US" sz="2000" b="1" kern="0" smtClean="0">
                <a:solidFill>
                  <a:srgbClr val="000099"/>
                </a:solidFill>
              </a:rPr>
              <a:t>HK2: 01/6/2020 </a:t>
            </a:r>
            <a:r>
              <a:rPr lang="en-US" sz="2000" b="1" kern="0">
                <a:solidFill>
                  <a:srgbClr val="000099"/>
                </a:solidFill>
              </a:rPr>
              <a:t>-  </a:t>
            </a:r>
            <a:r>
              <a:rPr lang="en-US" sz="2000" b="1" kern="0" smtClean="0">
                <a:solidFill>
                  <a:srgbClr val="000099"/>
                </a:solidFill>
              </a:rPr>
              <a:t>13/6/2020</a:t>
            </a:r>
            <a:r>
              <a:rPr lang="en-US" sz="2000" b="1" kern="0" smtClean="0">
                <a:solidFill>
                  <a:schemeClr val="accent6">
                    <a:lumMod val="60000"/>
                    <a:lumOff val="40000"/>
                  </a:schemeClr>
                </a:solidFill>
              </a:rPr>
              <a:t> </a:t>
            </a:r>
          </a:p>
          <a:p>
            <a:pPr marR="0" indent="0" algn="ctr" fontAlgn="auto">
              <a:lnSpc>
                <a:spcPct val="100000"/>
              </a:lnSpc>
              <a:spcBef>
                <a:spcPts val="0"/>
              </a:spcBef>
              <a:spcAft>
                <a:spcPts val="0"/>
              </a:spcAft>
              <a:buClrTx/>
              <a:buSzTx/>
              <a:buFontTx/>
              <a:buNone/>
              <a:tabLst/>
              <a:defRPr/>
            </a:pPr>
            <a:r>
              <a:rPr lang="en-US" sz="2000" b="1" kern="0" smtClean="0">
                <a:solidFill>
                  <a:srgbClr val="000099"/>
                </a:solidFill>
              </a:rPr>
              <a:t>THI LẠI: 29/6/2020 – 4/7/2020</a:t>
            </a:r>
            <a:endParaRPr lang="en-US" sz="2000" b="1" kern="0" dirty="0">
              <a:solidFill>
                <a:srgbClr val="000099"/>
              </a:solidFill>
            </a:endParaRPr>
          </a:p>
        </p:txBody>
      </p:sp>
      <p:cxnSp>
        <p:nvCxnSpPr>
          <p:cNvPr id="33" name="Straight Connector 32"/>
          <p:cNvCxnSpPr>
            <a:stCxn id="31" idx="1"/>
          </p:cNvCxnSpPr>
          <p:nvPr/>
        </p:nvCxnSpPr>
        <p:spPr>
          <a:xfrm flipH="1" flipV="1">
            <a:off x="3321118" y="3933516"/>
            <a:ext cx="354128" cy="307776"/>
          </a:xfrm>
          <a:prstGeom prst="line">
            <a:avLst/>
          </a:prstGeom>
          <a:ln w="19050">
            <a:solidFill>
              <a:schemeClr val="accent4"/>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2" name="Rectangle 41"/>
          <p:cNvSpPr/>
          <p:nvPr/>
        </p:nvSpPr>
        <p:spPr>
          <a:xfrm>
            <a:off x="3748690" y="5312747"/>
            <a:ext cx="5133239" cy="707886"/>
          </a:xfrm>
          <a:prstGeom prst="rect">
            <a:avLst/>
          </a:prstGeom>
          <a:solidFill>
            <a:schemeClr val="accent4">
              <a:lumMod val="40000"/>
              <a:lumOff val="60000"/>
            </a:schemeClr>
          </a:solidFill>
        </p:spPr>
        <p:txBody>
          <a:bodyPr wrap="square">
            <a:spAutoFit/>
          </a:bodyPr>
          <a:lstStyle/>
          <a:p>
            <a:pPr marR="0" indent="0" algn="ctr" fontAlgn="auto">
              <a:lnSpc>
                <a:spcPct val="100000"/>
              </a:lnSpc>
              <a:spcBef>
                <a:spcPts val="0"/>
              </a:spcBef>
              <a:spcAft>
                <a:spcPts val="0"/>
              </a:spcAft>
              <a:buClrTx/>
              <a:buSzTx/>
              <a:buFontTx/>
              <a:buNone/>
              <a:tabLst/>
              <a:defRPr/>
            </a:pPr>
            <a:r>
              <a:rPr lang="en-US" sz="2000" b="1" kern="0" smtClean="0">
                <a:solidFill>
                  <a:srgbClr val="000099"/>
                </a:solidFill>
              </a:rPr>
              <a:t>NGHỈ HÈ  + CÁC HOẠT ĐỘNG HÈ</a:t>
            </a:r>
          </a:p>
          <a:p>
            <a:pPr marR="0" indent="0" algn="ctr" fontAlgn="auto">
              <a:lnSpc>
                <a:spcPct val="100000"/>
              </a:lnSpc>
              <a:spcBef>
                <a:spcPts val="0"/>
              </a:spcBef>
              <a:spcAft>
                <a:spcPts val="0"/>
              </a:spcAft>
              <a:buClrTx/>
              <a:buSzTx/>
              <a:buFontTx/>
              <a:buNone/>
              <a:tabLst/>
              <a:defRPr/>
            </a:pPr>
            <a:r>
              <a:rPr lang="en-US" sz="2000" b="1" kern="0" smtClean="0">
                <a:solidFill>
                  <a:srgbClr val="000099"/>
                </a:solidFill>
              </a:rPr>
              <a:t>5/7/2020 – 2/9/2020</a:t>
            </a:r>
            <a:endParaRPr lang="en-US" sz="2000" b="1" kern="0" dirty="0">
              <a:solidFill>
                <a:srgbClr val="000099"/>
              </a:solidFill>
            </a:endParaRPr>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295456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2" presetClass="entr" presetSubtype="4"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anim calcmode="lin" valueType="num">
                                      <p:cBhvr>
                                        <p:cTn id="24" dur="1000" fill="hold"/>
                                        <p:tgtEl>
                                          <p:spTgt spid="16"/>
                                        </p:tgtEl>
                                        <p:attrNameLst>
                                          <p:attrName>ppt_x</p:attrName>
                                        </p:attrNameLst>
                                      </p:cBhvr>
                                      <p:tavLst>
                                        <p:tav tm="0">
                                          <p:val>
                                            <p:strVal val="#ppt_x"/>
                                          </p:val>
                                        </p:tav>
                                        <p:tav tm="100000">
                                          <p:val>
                                            <p:strVal val="#ppt_x"/>
                                          </p:val>
                                        </p:tav>
                                      </p:tavLst>
                                    </p:anim>
                                    <p:anim calcmode="lin" valueType="num">
                                      <p:cBhvr>
                                        <p:cTn id="25" dur="1000" fill="hold"/>
                                        <p:tgtEl>
                                          <p:spTgt spid="16"/>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1000"/>
                                        <p:tgtEl>
                                          <p:spTgt spid="20"/>
                                        </p:tgtEl>
                                      </p:cBhvr>
                                    </p:animEffect>
                                    <p:anim calcmode="lin" valueType="num">
                                      <p:cBhvr>
                                        <p:cTn id="30" dur="1000" fill="hold"/>
                                        <p:tgtEl>
                                          <p:spTgt spid="20"/>
                                        </p:tgtEl>
                                        <p:attrNameLst>
                                          <p:attrName>ppt_x</p:attrName>
                                        </p:attrNameLst>
                                      </p:cBhvr>
                                      <p:tavLst>
                                        <p:tav tm="0">
                                          <p:val>
                                            <p:strVal val="#ppt_x"/>
                                          </p:val>
                                        </p:tav>
                                        <p:tav tm="100000">
                                          <p:val>
                                            <p:strVal val="#ppt_x"/>
                                          </p:val>
                                        </p:tav>
                                      </p:tavLst>
                                    </p:anim>
                                    <p:anim calcmode="lin" valueType="num">
                                      <p:cBhvr>
                                        <p:cTn id="31" dur="1000" fill="hold"/>
                                        <p:tgtEl>
                                          <p:spTgt spid="20"/>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42" presetClass="entr" presetSubtype="0"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1000"/>
                                        <p:tgtEl>
                                          <p:spTgt spid="14"/>
                                        </p:tgtEl>
                                      </p:cBhvr>
                                    </p:animEffect>
                                    <p:anim calcmode="lin" valueType="num">
                                      <p:cBhvr>
                                        <p:cTn id="36" dur="1000" fill="hold"/>
                                        <p:tgtEl>
                                          <p:spTgt spid="14"/>
                                        </p:tgtEl>
                                        <p:attrNameLst>
                                          <p:attrName>ppt_x</p:attrName>
                                        </p:attrNameLst>
                                      </p:cBhvr>
                                      <p:tavLst>
                                        <p:tav tm="0">
                                          <p:val>
                                            <p:strVal val="#ppt_x"/>
                                          </p:val>
                                        </p:tav>
                                        <p:tav tm="100000">
                                          <p:val>
                                            <p:strVal val="#ppt_x"/>
                                          </p:val>
                                        </p:tav>
                                      </p:tavLst>
                                    </p:anim>
                                    <p:anim calcmode="lin" valueType="num">
                                      <p:cBhvr>
                                        <p:cTn id="37" dur="1000" fill="hold"/>
                                        <p:tgtEl>
                                          <p:spTgt spid="14"/>
                                        </p:tgtEl>
                                        <p:attrNameLst>
                                          <p:attrName>ppt_y</p:attrName>
                                        </p:attrNameLst>
                                      </p:cBhvr>
                                      <p:tavLst>
                                        <p:tav tm="0">
                                          <p:val>
                                            <p:strVal val="#ppt_y+.1"/>
                                          </p:val>
                                        </p:tav>
                                        <p:tav tm="100000">
                                          <p:val>
                                            <p:strVal val="#ppt_y"/>
                                          </p:val>
                                        </p:tav>
                                      </p:tavLst>
                                    </p:anim>
                                  </p:childTnLst>
                                </p:cTn>
                              </p:par>
                            </p:childTnLst>
                          </p:cTn>
                        </p:par>
                        <p:par>
                          <p:cTn id="38" fill="hold">
                            <p:stCondLst>
                              <p:cond delay="5000"/>
                            </p:stCondLst>
                            <p:childTnLst>
                              <p:par>
                                <p:cTn id="39" presetID="2" presetClass="entr" presetSubtype="4"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500" fill="hold"/>
                                        <p:tgtEl>
                                          <p:spTgt spid="31"/>
                                        </p:tgtEl>
                                        <p:attrNameLst>
                                          <p:attrName>ppt_x</p:attrName>
                                        </p:attrNameLst>
                                      </p:cBhvr>
                                      <p:tavLst>
                                        <p:tav tm="0">
                                          <p:val>
                                            <p:strVal val="#ppt_x"/>
                                          </p:val>
                                        </p:tav>
                                        <p:tav tm="100000">
                                          <p:val>
                                            <p:strVal val="#ppt_x"/>
                                          </p:val>
                                        </p:tav>
                                      </p:tavLst>
                                    </p:anim>
                                    <p:anim calcmode="lin" valueType="num">
                                      <p:cBhvr additive="base">
                                        <p:cTn id="42" dur="500" fill="hold"/>
                                        <p:tgtEl>
                                          <p:spTgt spid="31"/>
                                        </p:tgtEl>
                                        <p:attrNameLst>
                                          <p:attrName>ppt_y</p:attrName>
                                        </p:attrNameLst>
                                      </p:cBhvr>
                                      <p:tavLst>
                                        <p:tav tm="0">
                                          <p:val>
                                            <p:strVal val="1+#ppt_h/2"/>
                                          </p:val>
                                        </p:tav>
                                        <p:tav tm="100000">
                                          <p:val>
                                            <p:strVal val="#ppt_y"/>
                                          </p:val>
                                        </p:tav>
                                      </p:tavLst>
                                    </p:anim>
                                  </p:childTnLst>
                                </p:cTn>
                              </p:par>
                            </p:childTnLst>
                          </p:cTn>
                        </p:par>
                        <p:par>
                          <p:cTn id="43" fill="hold">
                            <p:stCondLst>
                              <p:cond delay="5500"/>
                            </p:stCondLst>
                            <p:childTnLst>
                              <p:par>
                                <p:cTn id="44" presetID="42" presetClass="entr" presetSubtype="0"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1000"/>
                                        <p:tgtEl>
                                          <p:spTgt spid="33"/>
                                        </p:tgtEl>
                                      </p:cBhvr>
                                    </p:animEffect>
                                    <p:anim calcmode="lin" valueType="num">
                                      <p:cBhvr>
                                        <p:cTn id="47" dur="1000" fill="hold"/>
                                        <p:tgtEl>
                                          <p:spTgt spid="33"/>
                                        </p:tgtEl>
                                        <p:attrNameLst>
                                          <p:attrName>ppt_x</p:attrName>
                                        </p:attrNameLst>
                                      </p:cBhvr>
                                      <p:tavLst>
                                        <p:tav tm="0">
                                          <p:val>
                                            <p:strVal val="#ppt_x"/>
                                          </p:val>
                                        </p:tav>
                                        <p:tav tm="100000">
                                          <p:val>
                                            <p:strVal val="#ppt_x"/>
                                          </p:val>
                                        </p:tav>
                                      </p:tavLst>
                                    </p:anim>
                                    <p:anim calcmode="lin" valueType="num">
                                      <p:cBhvr>
                                        <p:cTn id="48" dur="1000" fill="hold"/>
                                        <p:tgtEl>
                                          <p:spTgt spid="33"/>
                                        </p:tgtEl>
                                        <p:attrNameLst>
                                          <p:attrName>ppt_y</p:attrName>
                                        </p:attrNameLst>
                                      </p:cBhvr>
                                      <p:tavLst>
                                        <p:tav tm="0">
                                          <p:val>
                                            <p:strVal val="#ppt_y+.1"/>
                                          </p:val>
                                        </p:tav>
                                        <p:tav tm="100000">
                                          <p:val>
                                            <p:strVal val="#ppt_y"/>
                                          </p:val>
                                        </p:tav>
                                      </p:tavLst>
                                    </p:anim>
                                  </p:childTnLst>
                                </p:cTn>
                              </p:par>
                            </p:childTnLst>
                          </p:cTn>
                        </p:par>
                        <p:par>
                          <p:cTn id="49" fill="hold">
                            <p:stCondLst>
                              <p:cond delay="6500"/>
                            </p:stCondLst>
                            <p:childTnLst>
                              <p:par>
                                <p:cTn id="50" presetID="2" presetClass="entr" presetSubtype="4"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additive="base">
                                        <p:cTn id="52" dur="500" fill="hold"/>
                                        <p:tgtEl>
                                          <p:spTgt spid="42"/>
                                        </p:tgtEl>
                                        <p:attrNameLst>
                                          <p:attrName>ppt_x</p:attrName>
                                        </p:attrNameLst>
                                      </p:cBhvr>
                                      <p:tavLst>
                                        <p:tav tm="0">
                                          <p:val>
                                            <p:strVal val="#ppt_x"/>
                                          </p:val>
                                        </p:tav>
                                        <p:tav tm="100000">
                                          <p:val>
                                            <p:strVal val="#ppt_x"/>
                                          </p:val>
                                        </p:tav>
                                      </p:tavLst>
                                    </p:anim>
                                    <p:anim calcmode="lin" valueType="num">
                                      <p:cBhvr additive="base">
                                        <p:cTn id="53"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31" grpId="0" animBg="1"/>
      <p:bldP spid="4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790164" y="214326"/>
            <a:ext cx="6983720" cy="648559"/>
          </a:xfrm>
          <a:prstGeom prst="rect">
            <a:avLst/>
          </a:prstGeom>
        </p:spPr>
        <p:txBody>
          <a:bodyPr>
            <a:normAutofit fontScale="92500" lnSpcReduction="1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NỘI DUNG HỌC </a:t>
            </a:r>
            <a:r>
              <a:rPr lang="en-US" b="1" smtClean="0">
                <a:solidFill>
                  <a:srgbClr val="000099"/>
                </a:solidFill>
                <a:latin typeface="Arial (Body)"/>
                <a:cs typeface="Times New Roman" panose="02020603050405020304" pitchFamily="18" charset="0"/>
              </a:rPr>
              <a:t>TẬP</a:t>
            </a:r>
            <a:endParaRPr lang="en-US" b="1" dirty="0">
              <a:solidFill>
                <a:srgbClr val="000099"/>
              </a:solidFill>
              <a:latin typeface="Arial (Body)"/>
              <a:cs typeface="Times New Roman" panose="02020603050405020304" pitchFamily="18" charset="0"/>
            </a:endParaRPr>
          </a:p>
        </p:txBody>
      </p:sp>
      <p:sp>
        <p:nvSpPr>
          <p:cNvPr id="99" name="Rounded Rectangle 98"/>
          <p:cNvSpPr/>
          <p:nvPr/>
        </p:nvSpPr>
        <p:spPr bwMode="ltGray">
          <a:xfrm flipV="1">
            <a:off x="294756" y="2667755"/>
            <a:ext cx="1109041" cy="314061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105" name="Rounded Rectangle 104"/>
          <p:cNvSpPr/>
          <p:nvPr/>
        </p:nvSpPr>
        <p:spPr bwMode="gray">
          <a:xfrm>
            <a:off x="294756" y="2152941"/>
            <a:ext cx="1109041"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effectLst>
                  <a:glow rad="63500">
                    <a:srgbClr val="E9A937">
                      <a:lumMod val="50000"/>
                      <a:alpha val="40000"/>
                    </a:srgbClr>
                  </a:glow>
                </a:effectLst>
                <a:uLnTx/>
                <a:uFillTx/>
                <a:latin typeface="Arial"/>
                <a:ea typeface="+mn-ea"/>
                <a:cs typeface="+mn-cs"/>
              </a:rPr>
              <a:t>1</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111" name="Rectangle 110"/>
          <p:cNvSpPr/>
          <p:nvPr/>
        </p:nvSpPr>
        <p:spPr bwMode="black">
          <a:xfrm>
            <a:off x="229112" y="2781707"/>
            <a:ext cx="1174685" cy="2923877"/>
          </a:xfrm>
          <a:prstGeom prst="rect">
            <a:avLst/>
          </a:prstGeom>
        </p:spPr>
        <p:txBody>
          <a:bodyPr wrap="square">
            <a:spAutoFit/>
          </a:bodyPr>
          <a:lstStyle/>
          <a:p>
            <a:pPr algn="ctr"/>
            <a:r>
              <a:rPr lang="en-US" sz="2400" smtClean="0">
                <a:latin typeface="Arial"/>
              </a:rPr>
              <a:t>NGỮ VĂN </a:t>
            </a:r>
          </a:p>
          <a:p>
            <a:pPr algn="ctr"/>
            <a:endParaRPr lang="en-US" sz="2400" smtClean="0">
              <a:latin typeface="Arial"/>
            </a:endParaRPr>
          </a:p>
          <a:p>
            <a:pPr algn="ctr"/>
            <a:endParaRPr lang="en-US" sz="2400" smtClean="0">
              <a:latin typeface="Arial"/>
            </a:endParaRPr>
          </a:p>
          <a:p>
            <a:pPr algn="ctr"/>
            <a:endParaRPr lang="en-US" sz="2400" smtClean="0">
              <a:latin typeface="Arial"/>
            </a:endParaRPr>
          </a:p>
          <a:p>
            <a:pPr algn="ctr"/>
            <a:r>
              <a:rPr lang="en-US" sz="1600" smtClean="0">
                <a:latin typeface="Arial"/>
              </a:rPr>
              <a:t>CÔ </a:t>
            </a:r>
            <a:endParaRPr lang="en-US" sz="1600" smtClean="0">
              <a:latin typeface="Arial"/>
            </a:endParaRPr>
          </a:p>
          <a:p>
            <a:pPr algn="ctr"/>
            <a:endParaRPr lang="en-US" sz="1600">
              <a:latin typeface="Arial"/>
            </a:endParaRPr>
          </a:p>
          <a:p>
            <a:pPr algn="ctr"/>
            <a:endParaRPr lang="en-US" sz="1600" smtClean="0">
              <a:latin typeface="Arial"/>
            </a:endParaRPr>
          </a:p>
          <a:p>
            <a:pPr algn="ctr"/>
            <a:endParaRPr lang="en-US" sz="1600" smtClean="0">
              <a:latin typeface="Arial"/>
            </a:endParaRPr>
          </a:p>
        </p:txBody>
      </p:sp>
      <p:sp>
        <p:nvSpPr>
          <p:cNvPr id="114" name="Rounded Rectangle 113"/>
          <p:cNvSpPr/>
          <p:nvPr/>
        </p:nvSpPr>
        <p:spPr bwMode="gray">
          <a:xfrm>
            <a:off x="2878550" y="1241918"/>
            <a:ext cx="3187399" cy="420472"/>
          </a:xfrm>
          <a:prstGeom prst="roundRect">
            <a:avLst>
              <a:gd name="adj" fmla="val 50000"/>
            </a:avLst>
          </a:prstGeom>
          <a:solidFill>
            <a:srgbClr val="A7C43C">
              <a:lumMod val="75000"/>
            </a:srgbClr>
          </a:solidFill>
          <a:ln w="31750" cap="flat" cmpd="sng" algn="ctr">
            <a:gradFill>
              <a:gsLst>
                <a:gs pos="0">
                  <a:srgbClr val="A7C43C">
                    <a:tint val="66000"/>
                    <a:satMod val="160000"/>
                  </a:srgbClr>
                </a:gs>
                <a:gs pos="50000">
                  <a:srgbClr val="A7C43C">
                    <a:tint val="44500"/>
                    <a:satMod val="160000"/>
                  </a:srgbClr>
                </a:gs>
                <a:gs pos="100000">
                  <a:srgbClr val="A7C43C">
                    <a:tint val="23500"/>
                    <a:satMod val="16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effectLst>
                  <a:glow rad="63500">
                    <a:srgbClr val="A7C43C">
                      <a:lumMod val="50000"/>
                      <a:alpha val="40000"/>
                    </a:srgbClr>
                  </a:glow>
                </a:effectLst>
                <a:uLnTx/>
                <a:uFillTx/>
                <a:latin typeface="Arial"/>
                <a:ea typeface="+mn-ea"/>
                <a:cs typeface="+mn-cs"/>
              </a:rPr>
              <a:t>HỌC</a:t>
            </a:r>
            <a:r>
              <a:rPr kumimoji="0" lang="en-US" sz="1800" b="1" i="0" u="none" strike="noStrike" kern="0" cap="none" spc="0" normalizeH="0" noProof="0" smtClean="0">
                <a:ln>
                  <a:noFill/>
                </a:ln>
                <a:effectLst>
                  <a:glow rad="63500">
                    <a:srgbClr val="A7C43C">
                      <a:lumMod val="50000"/>
                      <a:alpha val="40000"/>
                    </a:srgbClr>
                  </a:glow>
                </a:effectLst>
                <a:uLnTx/>
                <a:uFillTx/>
                <a:latin typeface="Arial"/>
                <a:ea typeface="+mn-ea"/>
                <a:cs typeface="+mn-cs"/>
              </a:rPr>
              <a:t> KỲ 1 NH 2019 - 2020</a:t>
            </a:r>
            <a:endParaRPr kumimoji="0" lang="en-US" sz="1800" b="1" i="0" u="none" strike="noStrike" kern="0" cap="none" spc="0" normalizeH="0" baseline="0" noProof="0" dirty="0">
              <a:ln>
                <a:noFill/>
              </a:ln>
              <a:effectLst>
                <a:glow rad="63500">
                  <a:srgbClr val="A7C43C">
                    <a:lumMod val="50000"/>
                    <a:alpha val="40000"/>
                  </a:srgbClr>
                </a:glow>
              </a:effectLst>
              <a:uLnTx/>
              <a:uFillTx/>
              <a:latin typeface="Arial"/>
              <a:ea typeface="+mn-ea"/>
              <a:cs typeface="+mn-cs"/>
            </a:endParaRPr>
          </a:p>
        </p:txBody>
      </p:sp>
      <p:sp>
        <p:nvSpPr>
          <p:cNvPr id="121" name="Rounded Rectangle 120"/>
          <p:cNvSpPr/>
          <p:nvPr/>
        </p:nvSpPr>
        <p:spPr bwMode="ltGray">
          <a:xfrm flipV="1">
            <a:off x="1564784" y="2693988"/>
            <a:ext cx="1017431" cy="301594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effectLst/>
              <a:uLnTx/>
              <a:uFillTx/>
              <a:latin typeface="Arial"/>
              <a:ea typeface="+mn-ea"/>
              <a:cs typeface="+mn-cs"/>
            </a:endParaRPr>
          </a:p>
        </p:txBody>
      </p:sp>
      <p:sp>
        <p:nvSpPr>
          <p:cNvPr id="122" name="Rectangle 121"/>
          <p:cNvSpPr/>
          <p:nvPr/>
        </p:nvSpPr>
        <p:spPr bwMode="black">
          <a:xfrm>
            <a:off x="1513269" y="2740463"/>
            <a:ext cx="1120462" cy="2923877"/>
          </a:xfrm>
          <a:prstGeom prst="rect">
            <a:avLst/>
          </a:prstGeom>
        </p:spPr>
        <p:txBody>
          <a:bodyPr wrap="square">
            <a:spAutoFit/>
          </a:bodyPr>
          <a:lstStyle/>
          <a:p>
            <a:pPr algn="ctr"/>
            <a:r>
              <a:rPr lang="en-US" sz="1400" smtClean="0">
                <a:latin typeface="Arial"/>
              </a:rPr>
              <a:t> </a:t>
            </a:r>
            <a:r>
              <a:rPr lang="en-US" sz="2400" smtClean="0">
                <a:latin typeface="Arial"/>
              </a:rPr>
              <a:t>TOÁN</a:t>
            </a:r>
            <a:endParaRPr lang="en-US" sz="2400" smtClean="0">
              <a:latin typeface="Arial"/>
            </a:endParaRPr>
          </a:p>
          <a:p>
            <a:pPr algn="ctr"/>
            <a:endParaRPr lang="en-US" sz="2400" smtClean="0">
              <a:latin typeface="Arial"/>
            </a:endParaRPr>
          </a:p>
          <a:p>
            <a:pPr algn="ctr"/>
            <a:endParaRPr lang="en-US" sz="2400" smtClean="0">
              <a:latin typeface="Arial"/>
            </a:endParaRPr>
          </a:p>
          <a:p>
            <a:pPr algn="ctr"/>
            <a:endParaRPr lang="en-US" sz="2400" smtClean="0">
              <a:latin typeface="Arial"/>
            </a:endParaRPr>
          </a:p>
          <a:p>
            <a:pPr algn="ctr"/>
            <a:endParaRPr lang="en-US" sz="2400" smtClean="0">
              <a:latin typeface="Arial"/>
            </a:endParaRPr>
          </a:p>
          <a:p>
            <a:pPr algn="ctr"/>
            <a:r>
              <a:rPr lang="en-US" sz="1600" smtClean="0">
                <a:latin typeface="Arial"/>
              </a:rPr>
              <a:t>CÔ </a:t>
            </a:r>
          </a:p>
          <a:p>
            <a:pPr algn="ctr"/>
            <a:endParaRPr lang="en-US" sz="1600">
              <a:latin typeface="Arial"/>
            </a:endParaRPr>
          </a:p>
          <a:p>
            <a:pPr algn="ctr"/>
            <a:endParaRPr lang="en-US" sz="1600" smtClean="0">
              <a:latin typeface="Arial"/>
            </a:endParaRPr>
          </a:p>
          <a:p>
            <a:pPr algn="ctr"/>
            <a:endParaRPr lang="en-US" sz="1600" smtClean="0">
              <a:latin typeface="Arial"/>
            </a:endParaRPr>
          </a:p>
        </p:txBody>
      </p:sp>
      <p:sp>
        <p:nvSpPr>
          <p:cNvPr id="106" name="Rounded Rectangle 105"/>
          <p:cNvSpPr/>
          <p:nvPr/>
        </p:nvSpPr>
        <p:spPr bwMode="gray">
          <a:xfrm>
            <a:off x="1545465" y="2171576"/>
            <a:ext cx="1120462"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b="1" kern="0">
                <a:effectLst>
                  <a:glow rad="63500">
                    <a:srgbClr val="E9A937">
                      <a:lumMod val="50000"/>
                      <a:alpha val="40000"/>
                    </a:srgbClr>
                  </a:glow>
                </a:effectLst>
                <a:latin typeface="Arial"/>
              </a:rPr>
              <a:t>2</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23" name="Rounded Rectangle 22"/>
          <p:cNvSpPr/>
          <p:nvPr/>
        </p:nvSpPr>
        <p:spPr bwMode="gray">
          <a:xfrm>
            <a:off x="7833754" y="2247284"/>
            <a:ext cx="1104183"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effectLst>
                  <a:glow rad="63500">
                    <a:srgbClr val="E9A937">
                      <a:lumMod val="50000"/>
                      <a:alpha val="40000"/>
                    </a:srgbClr>
                  </a:glow>
                </a:effectLst>
                <a:uLnTx/>
                <a:uFillTx/>
                <a:latin typeface="Arial"/>
                <a:ea typeface="+mn-ea"/>
                <a:cs typeface="+mn-cs"/>
              </a:rPr>
              <a:t>7</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24" name="Rounded Rectangle 23"/>
          <p:cNvSpPr/>
          <p:nvPr/>
        </p:nvSpPr>
        <p:spPr bwMode="gray">
          <a:xfrm>
            <a:off x="6620993" y="2256044"/>
            <a:ext cx="1041937"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effectLst>
                  <a:glow rad="63500">
                    <a:srgbClr val="E9A937">
                      <a:lumMod val="50000"/>
                      <a:alpha val="40000"/>
                    </a:srgbClr>
                  </a:glow>
                </a:effectLst>
                <a:uLnTx/>
                <a:uFillTx/>
                <a:latin typeface="Arial"/>
                <a:ea typeface="+mn-ea"/>
                <a:cs typeface="+mn-cs"/>
              </a:rPr>
              <a:t>6</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25" name="Rounded Rectangle 24"/>
          <p:cNvSpPr/>
          <p:nvPr/>
        </p:nvSpPr>
        <p:spPr bwMode="gray">
          <a:xfrm>
            <a:off x="5375862" y="2216771"/>
            <a:ext cx="1153727"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effectLst>
                  <a:glow rad="63500">
                    <a:srgbClr val="E9A937">
                      <a:lumMod val="50000"/>
                      <a:alpha val="40000"/>
                    </a:srgbClr>
                  </a:glow>
                </a:effectLst>
                <a:uLnTx/>
                <a:uFillTx/>
                <a:latin typeface="Arial"/>
                <a:ea typeface="+mn-ea"/>
                <a:cs typeface="+mn-cs"/>
              </a:rPr>
              <a:t>5</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26" name="Rounded Rectangle 25"/>
          <p:cNvSpPr/>
          <p:nvPr/>
        </p:nvSpPr>
        <p:spPr bwMode="gray">
          <a:xfrm>
            <a:off x="4000163" y="2207851"/>
            <a:ext cx="1230758"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b="1" kern="0">
                <a:effectLst>
                  <a:glow rad="63500">
                    <a:srgbClr val="E9A937">
                      <a:lumMod val="50000"/>
                      <a:alpha val="40000"/>
                    </a:srgbClr>
                  </a:glow>
                </a:effectLst>
                <a:latin typeface="Arial"/>
              </a:rPr>
              <a:t>4</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27" name="Rounded Rectangle 26"/>
          <p:cNvSpPr/>
          <p:nvPr/>
        </p:nvSpPr>
        <p:spPr bwMode="gray">
          <a:xfrm>
            <a:off x="2726968" y="2188891"/>
            <a:ext cx="1196409"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b="1" kern="0">
                <a:effectLst>
                  <a:glow rad="63500">
                    <a:srgbClr val="E9A937">
                      <a:lumMod val="50000"/>
                      <a:alpha val="40000"/>
                    </a:srgbClr>
                  </a:glow>
                </a:effectLst>
                <a:latin typeface="Arial"/>
              </a:rPr>
              <a:t>3</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29" name="Rectangle 28"/>
          <p:cNvSpPr/>
          <p:nvPr/>
        </p:nvSpPr>
        <p:spPr bwMode="black">
          <a:xfrm>
            <a:off x="2726967" y="2790214"/>
            <a:ext cx="1273195" cy="3662541"/>
          </a:xfrm>
          <a:prstGeom prst="rect">
            <a:avLst/>
          </a:prstGeom>
        </p:spPr>
        <p:txBody>
          <a:bodyPr wrap="square">
            <a:spAutoFit/>
          </a:bodyPr>
          <a:lstStyle/>
          <a:p>
            <a:pPr algn="ctr"/>
            <a:r>
              <a:rPr lang="en-US" sz="2400" smtClean="0">
                <a:latin typeface="Arial"/>
              </a:rPr>
              <a:t>LÝ</a:t>
            </a:r>
            <a:endParaRPr lang="en-US" sz="2400" smtClean="0">
              <a:latin typeface="Arial"/>
            </a:endParaRPr>
          </a:p>
          <a:p>
            <a:pPr algn="ctr"/>
            <a:endParaRPr lang="en-US" sz="2400">
              <a:latin typeface="Arial"/>
            </a:endParaRPr>
          </a:p>
          <a:p>
            <a:pPr algn="ctr"/>
            <a:endParaRPr lang="en-US" sz="2400" smtClean="0">
              <a:latin typeface="Arial"/>
            </a:endParaRPr>
          </a:p>
          <a:p>
            <a:pPr algn="ctr"/>
            <a:endParaRPr lang="en-US" sz="2400" smtClean="0">
              <a:latin typeface="Arial"/>
            </a:endParaRPr>
          </a:p>
          <a:p>
            <a:pPr algn="ctr"/>
            <a:endParaRPr lang="en-US" sz="2400">
              <a:latin typeface="Arial"/>
            </a:endParaRPr>
          </a:p>
          <a:p>
            <a:pPr algn="ctr"/>
            <a:r>
              <a:rPr lang="en-US" sz="1600" smtClean="0">
                <a:latin typeface="Arial"/>
              </a:rPr>
              <a:t>CÔ </a:t>
            </a:r>
          </a:p>
          <a:p>
            <a:pPr algn="ctr"/>
            <a:endParaRPr lang="en-US" sz="1600" smtClean="0">
              <a:latin typeface="Arial"/>
            </a:endParaRPr>
          </a:p>
          <a:p>
            <a:pPr algn="ctr"/>
            <a:endParaRPr lang="en-US" sz="1600">
              <a:latin typeface="Arial"/>
            </a:endParaRPr>
          </a:p>
          <a:p>
            <a:pPr algn="ctr"/>
            <a:endParaRPr lang="en-US" sz="1600">
              <a:latin typeface="Arial"/>
            </a:endParaRPr>
          </a:p>
          <a:p>
            <a:pPr algn="ctr"/>
            <a:endParaRPr lang="en-US" sz="2400" smtClean="0">
              <a:latin typeface="Arial"/>
            </a:endParaRPr>
          </a:p>
          <a:p>
            <a:pPr algn="ctr"/>
            <a:endParaRPr lang="en-US" sz="2400" dirty="0">
              <a:latin typeface="Arial"/>
            </a:endParaRPr>
          </a:p>
        </p:txBody>
      </p:sp>
      <p:sp>
        <p:nvSpPr>
          <p:cNvPr id="30" name="Rectangle 29"/>
          <p:cNvSpPr/>
          <p:nvPr/>
        </p:nvSpPr>
        <p:spPr bwMode="black">
          <a:xfrm>
            <a:off x="4081729" y="2882643"/>
            <a:ext cx="1068947" cy="1815882"/>
          </a:xfrm>
          <a:prstGeom prst="rect">
            <a:avLst/>
          </a:prstGeom>
        </p:spPr>
        <p:txBody>
          <a:bodyPr wrap="square">
            <a:spAutoFit/>
          </a:bodyPr>
          <a:lstStyle/>
          <a:p>
            <a:pPr algn="ctr"/>
            <a:r>
              <a:rPr lang="en-US" sz="2400" smtClean="0">
                <a:latin typeface="Arial"/>
              </a:rPr>
              <a:t>HÓA </a:t>
            </a:r>
          </a:p>
          <a:p>
            <a:pPr algn="ctr"/>
            <a:endParaRPr lang="en-US" sz="2400">
              <a:latin typeface="Arial"/>
            </a:endParaRPr>
          </a:p>
          <a:p>
            <a:pPr algn="ctr"/>
            <a:endParaRPr lang="en-US" sz="1600" smtClean="0">
              <a:latin typeface="Arial"/>
            </a:endParaRPr>
          </a:p>
          <a:p>
            <a:pPr algn="ctr"/>
            <a:endParaRPr lang="en-US" sz="1600">
              <a:latin typeface="Arial"/>
            </a:endParaRPr>
          </a:p>
          <a:p>
            <a:pPr algn="ctr"/>
            <a:endParaRPr lang="en-US" sz="1600" smtClean="0">
              <a:latin typeface="Arial"/>
            </a:endParaRPr>
          </a:p>
          <a:p>
            <a:pPr algn="ctr"/>
            <a:r>
              <a:rPr lang="en-US" sz="1600" smtClean="0">
                <a:latin typeface="Arial"/>
              </a:rPr>
              <a:t>THẦY</a:t>
            </a:r>
            <a:endParaRPr lang="en-US" sz="1600" dirty="0">
              <a:latin typeface="Arial"/>
            </a:endParaRPr>
          </a:p>
        </p:txBody>
      </p:sp>
      <p:sp>
        <p:nvSpPr>
          <p:cNvPr id="31" name="Rectangle 30"/>
          <p:cNvSpPr/>
          <p:nvPr/>
        </p:nvSpPr>
        <p:spPr bwMode="black">
          <a:xfrm>
            <a:off x="5375861" y="2867617"/>
            <a:ext cx="1085579" cy="2369880"/>
          </a:xfrm>
          <a:prstGeom prst="rect">
            <a:avLst/>
          </a:prstGeom>
        </p:spPr>
        <p:txBody>
          <a:bodyPr wrap="square">
            <a:spAutoFit/>
          </a:bodyPr>
          <a:lstStyle/>
          <a:p>
            <a:pPr algn="ctr"/>
            <a:r>
              <a:rPr lang="en-US" sz="2000" smtClean="0">
                <a:latin typeface="Arial"/>
              </a:rPr>
              <a:t>….</a:t>
            </a:r>
            <a:endParaRPr lang="en-US" sz="2000" smtClean="0">
              <a:latin typeface="Arial"/>
            </a:endParaRPr>
          </a:p>
          <a:p>
            <a:pPr algn="ctr"/>
            <a:endParaRPr lang="en-US" sz="2000" smtClean="0">
              <a:latin typeface="Arial"/>
            </a:endParaRPr>
          </a:p>
          <a:p>
            <a:pPr algn="ctr"/>
            <a:endParaRPr lang="en-US" sz="2000">
              <a:latin typeface="Arial"/>
            </a:endParaRPr>
          </a:p>
          <a:p>
            <a:pPr algn="ctr"/>
            <a:endParaRPr lang="en-US" sz="2000" smtClean="0">
              <a:latin typeface="Arial"/>
            </a:endParaRPr>
          </a:p>
          <a:p>
            <a:pPr algn="ctr"/>
            <a:endParaRPr lang="en-US" sz="2000">
              <a:latin typeface="Arial"/>
            </a:endParaRPr>
          </a:p>
          <a:p>
            <a:pPr algn="ctr"/>
            <a:r>
              <a:rPr lang="en-US" sz="1600" smtClean="0">
                <a:latin typeface="Arial"/>
              </a:rPr>
              <a:t>THẦY </a:t>
            </a:r>
            <a:endParaRPr lang="en-US" sz="1600" smtClean="0">
              <a:latin typeface="Arial"/>
            </a:endParaRPr>
          </a:p>
          <a:p>
            <a:pPr algn="ctr"/>
            <a:r>
              <a:rPr lang="en-US" sz="1600" smtClean="0">
                <a:latin typeface="Arial"/>
              </a:rPr>
              <a:t>…</a:t>
            </a:r>
          </a:p>
          <a:p>
            <a:pPr algn="ctr"/>
            <a:endParaRPr lang="en-US" sz="1600" dirty="0">
              <a:latin typeface="Arial"/>
            </a:endParaRPr>
          </a:p>
        </p:txBody>
      </p:sp>
      <p:sp>
        <p:nvSpPr>
          <p:cNvPr id="32" name="Rectangle 31"/>
          <p:cNvSpPr/>
          <p:nvPr/>
        </p:nvSpPr>
        <p:spPr bwMode="black">
          <a:xfrm>
            <a:off x="6665443" y="2816965"/>
            <a:ext cx="997487" cy="2246769"/>
          </a:xfrm>
          <a:prstGeom prst="rect">
            <a:avLst/>
          </a:prstGeom>
        </p:spPr>
        <p:txBody>
          <a:bodyPr wrap="square">
            <a:spAutoFit/>
          </a:bodyPr>
          <a:lstStyle/>
          <a:p>
            <a:pPr algn="ctr"/>
            <a:r>
              <a:rPr lang="en-US" smtClean="0">
                <a:latin typeface="Arial"/>
              </a:rPr>
              <a:t>….</a:t>
            </a:r>
            <a:endParaRPr lang="en-US" smtClean="0">
              <a:latin typeface="Arial"/>
            </a:endParaRPr>
          </a:p>
          <a:p>
            <a:pPr algn="ctr"/>
            <a:endParaRPr lang="en-US" smtClean="0">
              <a:latin typeface="Arial"/>
            </a:endParaRPr>
          </a:p>
          <a:p>
            <a:pPr algn="ctr"/>
            <a:endParaRPr lang="en-US" smtClean="0">
              <a:latin typeface="Arial"/>
            </a:endParaRPr>
          </a:p>
          <a:p>
            <a:pPr algn="ctr"/>
            <a:endParaRPr lang="en-US">
              <a:latin typeface="Arial"/>
            </a:endParaRPr>
          </a:p>
          <a:p>
            <a:pPr algn="ctr"/>
            <a:endParaRPr lang="en-US" smtClean="0">
              <a:latin typeface="Arial"/>
            </a:endParaRPr>
          </a:p>
          <a:p>
            <a:pPr algn="ctr"/>
            <a:endParaRPr lang="en-US">
              <a:latin typeface="Arial"/>
            </a:endParaRPr>
          </a:p>
          <a:p>
            <a:pPr algn="ctr"/>
            <a:r>
              <a:rPr lang="en-US" sz="1600" smtClean="0">
                <a:latin typeface="Arial"/>
              </a:rPr>
              <a:t>CÔ </a:t>
            </a:r>
          </a:p>
          <a:p>
            <a:pPr algn="ctr"/>
            <a:r>
              <a:rPr lang="en-US" sz="1600" smtClean="0">
                <a:latin typeface="Arial"/>
              </a:rPr>
              <a:t>….</a:t>
            </a:r>
            <a:endParaRPr lang="en-US" sz="1600" dirty="0">
              <a:latin typeface="Arial"/>
            </a:endParaRPr>
          </a:p>
        </p:txBody>
      </p:sp>
      <p:sp>
        <p:nvSpPr>
          <p:cNvPr id="33" name="Rectangle 32"/>
          <p:cNvSpPr/>
          <p:nvPr/>
        </p:nvSpPr>
        <p:spPr bwMode="black">
          <a:xfrm>
            <a:off x="7817475" y="2878389"/>
            <a:ext cx="1120462" cy="2123658"/>
          </a:xfrm>
          <a:prstGeom prst="rect">
            <a:avLst/>
          </a:prstGeom>
        </p:spPr>
        <p:txBody>
          <a:bodyPr wrap="square">
            <a:spAutoFit/>
          </a:bodyPr>
          <a:lstStyle/>
          <a:p>
            <a:pPr algn="ctr"/>
            <a:r>
              <a:rPr lang="en-US" smtClean="0">
                <a:latin typeface="Arial"/>
                <a:cs typeface="Arial" pitchFamily="34" charset="0"/>
              </a:rPr>
              <a:t>…..</a:t>
            </a:r>
            <a:endParaRPr lang="en-US">
              <a:latin typeface="Arial"/>
              <a:cs typeface="Arial" pitchFamily="34" charset="0"/>
            </a:endParaRPr>
          </a:p>
          <a:p>
            <a:pPr algn="ctr"/>
            <a:endParaRPr lang="en-US" smtClean="0">
              <a:latin typeface="Arial"/>
              <a:cs typeface="Arial" pitchFamily="34" charset="0"/>
            </a:endParaRPr>
          </a:p>
          <a:p>
            <a:pPr algn="ctr"/>
            <a:endParaRPr lang="en-US" sz="1600" smtClean="0">
              <a:latin typeface="Arial"/>
              <a:cs typeface="Arial" pitchFamily="34" charset="0"/>
            </a:endParaRPr>
          </a:p>
          <a:p>
            <a:pPr algn="ctr"/>
            <a:endParaRPr lang="en-US" sz="1600">
              <a:latin typeface="Arial"/>
              <a:cs typeface="Arial" pitchFamily="34" charset="0"/>
            </a:endParaRPr>
          </a:p>
          <a:p>
            <a:pPr algn="ctr"/>
            <a:endParaRPr lang="en-US" sz="1600" smtClean="0">
              <a:latin typeface="Arial"/>
              <a:cs typeface="Arial" pitchFamily="34" charset="0"/>
            </a:endParaRPr>
          </a:p>
          <a:p>
            <a:pPr algn="ctr"/>
            <a:endParaRPr lang="en-US" sz="1600">
              <a:latin typeface="Arial"/>
              <a:cs typeface="Arial" pitchFamily="34" charset="0"/>
            </a:endParaRPr>
          </a:p>
          <a:p>
            <a:pPr algn="ctr"/>
            <a:r>
              <a:rPr lang="en-US" sz="1600" smtClean="0">
                <a:latin typeface="Arial"/>
                <a:cs typeface="Arial" pitchFamily="34" charset="0"/>
              </a:rPr>
              <a:t>CÔ </a:t>
            </a:r>
          </a:p>
          <a:p>
            <a:pPr algn="ctr"/>
            <a:r>
              <a:rPr lang="en-US" sz="1600" smtClean="0">
                <a:latin typeface="Arial"/>
                <a:cs typeface="Arial" pitchFamily="34" charset="0"/>
              </a:rPr>
              <a:t>….</a:t>
            </a:r>
            <a:endParaRPr lang="en-US" sz="1600" smtClean="0">
              <a:latin typeface="Arial"/>
              <a:cs typeface="Arial" pitchFamily="34" charset="0"/>
            </a:endParaRPr>
          </a:p>
        </p:txBody>
      </p:sp>
      <p:sp>
        <p:nvSpPr>
          <p:cNvPr id="34" name="Rounded Rectangle 33"/>
          <p:cNvSpPr/>
          <p:nvPr/>
        </p:nvSpPr>
        <p:spPr bwMode="ltGray">
          <a:xfrm flipV="1">
            <a:off x="2905946" y="2676516"/>
            <a:ext cx="1017431" cy="301594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effectLst/>
                <a:uLnTx/>
                <a:uFillTx/>
                <a:latin typeface="Arial"/>
                <a:ea typeface="+mn-ea"/>
                <a:cs typeface="+mn-cs"/>
              </a:rPr>
              <a:t> </a:t>
            </a:r>
            <a:r>
              <a:rPr kumimoji="0" lang="en-US" sz="1800" b="0" i="0" u="none" strike="noStrike" kern="0" cap="none" spc="0" normalizeH="0" baseline="0" noProof="0" smtClean="0">
                <a:ln>
                  <a:noFill/>
                </a:ln>
                <a:effectLst/>
                <a:uLnTx/>
                <a:uFillTx/>
                <a:latin typeface="Arial"/>
                <a:ea typeface="+mn-ea"/>
                <a:cs typeface="+mn-cs"/>
              </a:rPr>
              <a:t> </a:t>
            </a:r>
            <a:endParaRPr kumimoji="0" lang="en-US" sz="1800" b="0" i="0" u="none" strike="noStrike" kern="0" cap="none" spc="0" normalizeH="0" baseline="0" noProof="0">
              <a:ln>
                <a:noFill/>
              </a:ln>
              <a:effectLst/>
              <a:uLnTx/>
              <a:uFillTx/>
              <a:latin typeface="Arial"/>
              <a:ea typeface="+mn-ea"/>
              <a:cs typeface="+mn-cs"/>
            </a:endParaRPr>
          </a:p>
        </p:txBody>
      </p:sp>
      <p:sp>
        <p:nvSpPr>
          <p:cNvPr id="35" name="Rounded Rectangle 34"/>
          <p:cNvSpPr/>
          <p:nvPr/>
        </p:nvSpPr>
        <p:spPr bwMode="ltGray">
          <a:xfrm flipV="1">
            <a:off x="4213490" y="2730088"/>
            <a:ext cx="1017431" cy="301594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36" name="Rounded Rectangle 35"/>
          <p:cNvSpPr/>
          <p:nvPr/>
        </p:nvSpPr>
        <p:spPr bwMode="ltGray">
          <a:xfrm flipV="1">
            <a:off x="5409934" y="2781707"/>
            <a:ext cx="1017431" cy="301594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37" name="Rounded Rectangle 36"/>
          <p:cNvSpPr/>
          <p:nvPr/>
        </p:nvSpPr>
        <p:spPr bwMode="ltGray">
          <a:xfrm flipV="1">
            <a:off x="6665443" y="2768242"/>
            <a:ext cx="1017431" cy="301594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effectLst/>
                <a:uLnTx/>
                <a:uFillTx/>
                <a:latin typeface="Arial"/>
                <a:ea typeface="+mn-ea"/>
                <a:cs typeface="+mn-cs"/>
              </a:rPr>
              <a:t> </a:t>
            </a:r>
            <a:endParaRPr kumimoji="0" lang="en-US" sz="1800" b="0" i="0" u="none" strike="noStrike" kern="0" cap="none" spc="0" normalizeH="0" baseline="0" noProof="0">
              <a:ln>
                <a:noFill/>
              </a:ln>
              <a:effectLst/>
              <a:uLnTx/>
              <a:uFillTx/>
              <a:latin typeface="Arial"/>
              <a:ea typeface="+mn-ea"/>
              <a:cs typeface="+mn-cs"/>
            </a:endParaRPr>
          </a:p>
        </p:txBody>
      </p:sp>
      <p:sp>
        <p:nvSpPr>
          <p:cNvPr id="38" name="Rounded Rectangle 37"/>
          <p:cNvSpPr/>
          <p:nvPr/>
        </p:nvSpPr>
        <p:spPr bwMode="ltGray">
          <a:xfrm flipV="1">
            <a:off x="7833754" y="2735672"/>
            <a:ext cx="1017431" cy="301594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pic>
        <p:nvPicPr>
          <p:cNvPr id="28" name="Picture 2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1783300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4"/>
                                        </p:tgtEl>
                                        <p:attrNameLst>
                                          <p:attrName>style.visibility</p:attrName>
                                        </p:attrNameLst>
                                      </p:cBhvr>
                                      <p:to>
                                        <p:strVal val="visible"/>
                                      </p:to>
                                    </p:set>
                                    <p:anim calcmode="lin" valueType="num">
                                      <p:cBhvr additive="base">
                                        <p:cTn id="7" dur="500" fill="hold"/>
                                        <p:tgtEl>
                                          <p:spTgt spid="114"/>
                                        </p:tgtEl>
                                        <p:attrNameLst>
                                          <p:attrName>ppt_x</p:attrName>
                                        </p:attrNameLst>
                                      </p:cBhvr>
                                      <p:tavLst>
                                        <p:tav tm="0">
                                          <p:val>
                                            <p:strVal val="0-#ppt_w/2"/>
                                          </p:val>
                                        </p:tav>
                                        <p:tav tm="100000">
                                          <p:val>
                                            <p:strVal val="#ppt_x"/>
                                          </p:val>
                                        </p:tav>
                                      </p:tavLst>
                                    </p:anim>
                                    <p:anim calcmode="lin" valueType="num">
                                      <p:cBhvr additive="base">
                                        <p:cTn id="8" dur="500" fill="hold"/>
                                        <p:tgtEl>
                                          <p:spTgt spid="11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06"/>
                                        </p:tgtEl>
                                        <p:attrNameLst>
                                          <p:attrName>style.visibility</p:attrName>
                                        </p:attrNameLst>
                                      </p:cBhvr>
                                      <p:to>
                                        <p:strVal val="visible"/>
                                      </p:to>
                                    </p:set>
                                    <p:anim calcmode="lin" valueType="num">
                                      <p:cBhvr additive="base">
                                        <p:cTn id="12" dur="500" fill="hold"/>
                                        <p:tgtEl>
                                          <p:spTgt spid="106"/>
                                        </p:tgtEl>
                                        <p:attrNameLst>
                                          <p:attrName>ppt_x</p:attrName>
                                        </p:attrNameLst>
                                      </p:cBhvr>
                                      <p:tavLst>
                                        <p:tav tm="0">
                                          <p:val>
                                            <p:strVal val="0-#ppt_w/2"/>
                                          </p:val>
                                        </p:tav>
                                        <p:tav tm="100000">
                                          <p:val>
                                            <p:strVal val="#ppt_x"/>
                                          </p:val>
                                        </p:tav>
                                      </p:tavLst>
                                    </p:anim>
                                    <p:anim calcmode="lin" valueType="num">
                                      <p:cBhvr additive="base">
                                        <p:cTn id="13" dur="500" fill="hold"/>
                                        <p:tgtEl>
                                          <p:spTgt spid="10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5"/>
                                        </p:tgtEl>
                                        <p:attrNameLst>
                                          <p:attrName>style.visibility</p:attrName>
                                        </p:attrNameLst>
                                      </p:cBhvr>
                                      <p:to>
                                        <p:strVal val="visible"/>
                                      </p:to>
                                    </p:set>
                                    <p:anim calcmode="lin" valueType="num">
                                      <p:cBhvr additive="base">
                                        <p:cTn id="17" dur="500" fill="hold"/>
                                        <p:tgtEl>
                                          <p:spTgt spid="105"/>
                                        </p:tgtEl>
                                        <p:attrNameLst>
                                          <p:attrName>ppt_x</p:attrName>
                                        </p:attrNameLst>
                                      </p:cBhvr>
                                      <p:tavLst>
                                        <p:tav tm="0">
                                          <p:val>
                                            <p:strVal val="0-#ppt_w/2"/>
                                          </p:val>
                                        </p:tav>
                                        <p:tav tm="100000">
                                          <p:val>
                                            <p:strVal val="#ppt_x"/>
                                          </p:val>
                                        </p:tav>
                                      </p:tavLst>
                                    </p:anim>
                                    <p:anim calcmode="lin" valueType="num">
                                      <p:cBhvr additive="base">
                                        <p:cTn id="18" dur="500" fill="hold"/>
                                        <p:tgtEl>
                                          <p:spTgt spid="10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6" presetClass="entr" presetSubtype="21" fill="hold" grpId="0" nodeType="afterEffect">
                                  <p:stCondLst>
                                    <p:cond delay="0"/>
                                  </p:stCondLst>
                                  <p:childTnLst>
                                    <p:set>
                                      <p:cBhvr>
                                        <p:cTn id="21" dur="1" fill="hold">
                                          <p:stCondLst>
                                            <p:cond delay="0"/>
                                          </p:stCondLst>
                                        </p:cTn>
                                        <p:tgtEl>
                                          <p:spTgt spid="111"/>
                                        </p:tgtEl>
                                        <p:attrNameLst>
                                          <p:attrName>style.visibility</p:attrName>
                                        </p:attrNameLst>
                                      </p:cBhvr>
                                      <p:to>
                                        <p:strVal val="visible"/>
                                      </p:to>
                                    </p:set>
                                    <p:animEffect transition="in" filter="barn(inVertical)">
                                      <p:cBhvr>
                                        <p:cTn id="22" dur="500"/>
                                        <p:tgtEl>
                                          <p:spTgt spid="111"/>
                                        </p:tgtEl>
                                      </p:cBhvr>
                                    </p:animEffect>
                                  </p:childTnLst>
                                </p:cTn>
                              </p:par>
                            </p:childTnLst>
                          </p:cTn>
                        </p:par>
                        <p:par>
                          <p:cTn id="23" fill="hold">
                            <p:stCondLst>
                              <p:cond delay="2000"/>
                            </p:stCondLst>
                            <p:childTnLst>
                              <p:par>
                                <p:cTn id="24" presetID="16" presetClass="entr" presetSubtype="21" fill="hold" grpId="0" nodeType="afterEffect">
                                  <p:stCondLst>
                                    <p:cond delay="0"/>
                                  </p:stCondLst>
                                  <p:childTnLst>
                                    <p:set>
                                      <p:cBhvr>
                                        <p:cTn id="25" dur="1" fill="hold">
                                          <p:stCondLst>
                                            <p:cond delay="0"/>
                                          </p:stCondLst>
                                        </p:cTn>
                                        <p:tgtEl>
                                          <p:spTgt spid="122"/>
                                        </p:tgtEl>
                                        <p:attrNameLst>
                                          <p:attrName>style.visibility</p:attrName>
                                        </p:attrNameLst>
                                      </p:cBhvr>
                                      <p:to>
                                        <p:strVal val="visible"/>
                                      </p:to>
                                    </p:set>
                                    <p:animEffect transition="in" filter="barn(inVertical)">
                                      <p:cBhvr>
                                        <p:cTn id="26" dur="500"/>
                                        <p:tgtEl>
                                          <p:spTgt spid="122"/>
                                        </p:tgtEl>
                                      </p:cBhvr>
                                    </p:animEffect>
                                  </p:childTnLst>
                                </p:cTn>
                              </p:par>
                            </p:childTnLst>
                          </p:cTn>
                        </p:par>
                        <p:par>
                          <p:cTn id="27" fill="hold">
                            <p:stCondLst>
                              <p:cond delay="2500"/>
                            </p:stCondLst>
                            <p:childTnLst>
                              <p:par>
                                <p:cTn id="28" presetID="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fill="hold"/>
                                        <p:tgtEl>
                                          <p:spTgt spid="23"/>
                                        </p:tgtEl>
                                        <p:attrNameLst>
                                          <p:attrName>ppt_x</p:attrName>
                                        </p:attrNameLst>
                                      </p:cBhvr>
                                      <p:tavLst>
                                        <p:tav tm="0">
                                          <p:val>
                                            <p:strVal val="0-#ppt_w/2"/>
                                          </p:val>
                                        </p:tav>
                                        <p:tav tm="100000">
                                          <p:val>
                                            <p:strVal val="#ppt_x"/>
                                          </p:val>
                                        </p:tav>
                                      </p:tavLst>
                                    </p:anim>
                                    <p:anim calcmode="lin" valueType="num">
                                      <p:cBhvr additive="base">
                                        <p:cTn id="31" dur="500" fill="hold"/>
                                        <p:tgtEl>
                                          <p:spTgt spid="23"/>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2" presetClass="entr" presetSubtype="8"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0-#ppt_w/2"/>
                                          </p:val>
                                        </p:tav>
                                        <p:tav tm="100000">
                                          <p:val>
                                            <p:strVal val="#ppt_x"/>
                                          </p:val>
                                        </p:tav>
                                      </p:tavLst>
                                    </p:anim>
                                    <p:anim calcmode="lin" valueType="num">
                                      <p:cBhvr additive="base">
                                        <p:cTn id="36" dur="500" fill="hold"/>
                                        <p:tgtEl>
                                          <p:spTgt spid="24"/>
                                        </p:tgtEl>
                                        <p:attrNameLst>
                                          <p:attrName>ppt_y</p:attrName>
                                        </p:attrNameLst>
                                      </p:cBhvr>
                                      <p:tavLst>
                                        <p:tav tm="0">
                                          <p:val>
                                            <p:strVal val="#ppt_y"/>
                                          </p:val>
                                        </p:tav>
                                        <p:tav tm="100000">
                                          <p:val>
                                            <p:strVal val="#ppt_y"/>
                                          </p:val>
                                        </p:tav>
                                      </p:tavLst>
                                    </p:anim>
                                  </p:childTnLst>
                                </p:cTn>
                              </p:par>
                            </p:childTnLst>
                          </p:cTn>
                        </p:par>
                        <p:par>
                          <p:cTn id="37" fill="hold">
                            <p:stCondLst>
                              <p:cond delay="3500"/>
                            </p:stCondLst>
                            <p:childTnLst>
                              <p:par>
                                <p:cTn id="38" presetID="2" presetClass="entr" presetSubtype="8"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0-#ppt_w/2"/>
                                          </p:val>
                                        </p:tav>
                                        <p:tav tm="100000">
                                          <p:val>
                                            <p:strVal val="#ppt_x"/>
                                          </p:val>
                                        </p:tav>
                                      </p:tavLst>
                                    </p:anim>
                                    <p:anim calcmode="lin" valueType="num">
                                      <p:cBhvr additive="base">
                                        <p:cTn id="41" dur="500" fill="hold"/>
                                        <p:tgtEl>
                                          <p:spTgt spid="25"/>
                                        </p:tgtEl>
                                        <p:attrNameLst>
                                          <p:attrName>ppt_y</p:attrName>
                                        </p:attrNameLst>
                                      </p:cBhvr>
                                      <p:tavLst>
                                        <p:tav tm="0">
                                          <p:val>
                                            <p:strVal val="#ppt_y"/>
                                          </p:val>
                                        </p:tav>
                                        <p:tav tm="100000">
                                          <p:val>
                                            <p:strVal val="#ppt_y"/>
                                          </p:val>
                                        </p:tav>
                                      </p:tavLst>
                                    </p:anim>
                                  </p:childTnLst>
                                </p:cTn>
                              </p:par>
                            </p:childTnLst>
                          </p:cTn>
                        </p:par>
                        <p:par>
                          <p:cTn id="42" fill="hold">
                            <p:stCondLst>
                              <p:cond delay="4000"/>
                            </p:stCondLst>
                            <p:childTnLst>
                              <p:par>
                                <p:cTn id="43" presetID="2" presetClass="entr" presetSubtype="8" fill="hold" grpId="0" nodeType="after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0-#ppt_w/2"/>
                                          </p:val>
                                        </p:tav>
                                        <p:tav tm="100000">
                                          <p:val>
                                            <p:strVal val="#ppt_x"/>
                                          </p:val>
                                        </p:tav>
                                      </p:tavLst>
                                    </p:anim>
                                    <p:anim calcmode="lin" valueType="num">
                                      <p:cBhvr additive="base">
                                        <p:cTn id="46" dur="500" fill="hold"/>
                                        <p:tgtEl>
                                          <p:spTgt spid="26"/>
                                        </p:tgtEl>
                                        <p:attrNameLst>
                                          <p:attrName>ppt_y</p:attrName>
                                        </p:attrNameLst>
                                      </p:cBhvr>
                                      <p:tavLst>
                                        <p:tav tm="0">
                                          <p:val>
                                            <p:strVal val="#ppt_y"/>
                                          </p:val>
                                        </p:tav>
                                        <p:tav tm="100000">
                                          <p:val>
                                            <p:strVal val="#ppt_y"/>
                                          </p:val>
                                        </p:tav>
                                      </p:tavLst>
                                    </p:anim>
                                  </p:childTnLst>
                                </p:cTn>
                              </p:par>
                            </p:childTnLst>
                          </p:cTn>
                        </p:par>
                        <p:par>
                          <p:cTn id="47" fill="hold">
                            <p:stCondLst>
                              <p:cond delay="4500"/>
                            </p:stCondLst>
                            <p:childTnLst>
                              <p:par>
                                <p:cTn id="48" presetID="2" presetClass="entr" presetSubtype="8" fill="hold" grpId="0" nodeType="after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additive="base">
                                        <p:cTn id="50" dur="500" fill="hold"/>
                                        <p:tgtEl>
                                          <p:spTgt spid="27"/>
                                        </p:tgtEl>
                                        <p:attrNameLst>
                                          <p:attrName>ppt_x</p:attrName>
                                        </p:attrNameLst>
                                      </p:cBhvr>
                                      <p:tavLst>
                                        <p:tav tm="0">
                                          <p:val>
                                            <p:strVal val="0-#ppt_w/2"/>
                                          </p:val>
                                        </p:tav>
                                        <p:tav tm="100000">
                                          <p:val>
                                            <p:strVal val="#ppt_x"/>
                                          </p:val>
                                        </p:tav>
                                      </p:tavLst>
                                    </p:anim>
                                    <p:anim calcmode="lin" valueType="num">
                                      <p:cBhvr additive="base">
                                        <p:cTn id="51" dur="500" fill="hold"/>
                                        <p:tgtEl>
                                          <p:spTgt spid="27"/>
                                        </p:tgtEl>
                                        <p:attrNameLst>
                                          <p:attrName>ppt_y</p:attrName>
                                        </p:attrNameLst>
                                      </p:cBhvr>
                                      <p:tavLst>
                                        <p:tav tm="0">
                                          <p:val>
                                            <p:strVal val="#ppt_y"/>
                                          </p:val>
                                        </p:tav>
                                        <p:tav tm="100000">
                                          <p:val>
                                            <p:strVal val="#ppt_y"/>
                                          </p:val>
                                        </p:tav>
                                      </p:tavLst>
                                    </p:anim>
                                  </p:childTnLst>
                                </p:cTn>
                              </p:par>
                            </p:childTnLst>
                          </p:cTn>
                        </p:par>
                        <p:par>
                          <p:cTn id="52" fill="hold">
                            <p:stCondLst>
                              <p:cond delay="5000"/>
                            </p:stCondLst>
                            <p:childTnLst>
                              <p:par>
                                <p:cTn id="53" presetID="16" presetClass="entr" presetSubtype="21" fill="hold" grpId="0"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barn(inVertical)">
                                      <p:cBhvr>
                                        <p:cTn id="55" dur="500"/>
                                        <p:tgtEl>
                                          <p:spTgt spid="29"/>
                                        </p:tgtEl>
                                      </p:cBhvr>
                                    </p:animEffect>
                                  </p:childTnLst>
                                </p:cTn>
                              </p:par>
                            </p:childTnLst>
                          </p:cTn>
                        </p:par>
                        <p:par>
                          <p:cTn id="56" fill="hold">
                            <p:stCondLst>
                              <p:cond delay="5500"/>
                            </p:stCondLst>
                            <p:childTnLst>
                              <p:par>
                                <p:cTn id="57" presetID="16" presetClass="entr" presetSubtype="21" fill="hold" grpId="0" nodeType="after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barn(inVertical)">
                                      <p:cBhvr>
                                        <p:cTn id="59" dur="500"/>
                                        <p:tgtEl>
                                          <p:spTgt spid="30"/>
                                        </p:tgtEl>
                                      </p:cBhvr>
                                    </p:animEffect>
                                  </p:childTnLst>
                                </p:cTn>
                              </p:par>
                            </p:childTnLst>
                          </p:cTn>
                        </p:par>
                        <p:par>
                          <p:cTn id="60" fill="hold">
                            <p:stCondLst>
                              <p:cond delay="6000"/>
                            </p:stCondLst>
                            <p:childTnLst>
                              <p:par>
                                <p:cTn id="61" presetID="16" presetClass="entr" presetSubtype="21"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barn(inVertical)">
                                      <p:cBhvr>
                                        <p:cTn id="63" dur="500"/>
                                        <p:tgtEl>
                                          <p:spTgt spid="31"/>
                                        </p:tgtEl>
                                      </p:cBhvr>
                                    </p:animEffect>
                                  </p:childTnLst>
                                </p:cTn>
                              </p:par>
                            </p:childTnLst>
                          </p:cTn>
                        </p:par>
                        <p:par>
                          <p:cTn id="64" fill="hold">
                            <p:stCondLst>
                              <p:cond delay="6500"/>
                            </p:stCondLst>
                            <p:childTnLst>
                              <p:par>
                                <p:cTn id="65" presetID="16" presetClass="entr" presetSubtype="21" fill="hold" grpId="0" nodeType="after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barn(inVertical)">
                                      <p:cBhvr>
                                        <p:cTn id="67" dur="500"/>
                                        <p:tgtEl>
                                          <p:spTgt spid="32"/>
                                        </p:tgtEl>
                                      </p:cBhvr>
                                    </p:animEffect>
                                  </p:childTnLst>
                                </p:cTn>
                              </p:par>
                            </p:childTnLst>
                          </p:cTn>
                        </p:par>
                        <p:par>
                          <p:cTn id="68" fill="hold">
                            <p:stCondLst>
                              <p:cond delay="7000"/>
                            </p:stCondLst>
                            <p:childTnLst>
                              <p:par>
                                <p:cTn id="69" presetID="16" presetClass="entr" presetSubtype="21" fill="hold" grpId="0" nodeType="after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barn(inVertical)">
                                      <p:cBhvr>
                                        <p:cTn id="7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11" grpId="0"/>
      <p:bldP spid="114" grpId="0" animBg="1"/>
      <p:bldP spid="122" grpId="0"/>
      <p:bldP spid="106" grpId="0" animBg="1"/>
      <p:bldP spid="23" grpId="0" animBg="1"/>
      <p:bldP spid="24" grpId="0" animBg="1"/>
      <p:bldP spid="25" grpId="0" animBg="1"/>
      <p:bldP spid="26" grpId="0" animBg="1"/>
      <p:bldP spid="27" grpId="0" animBg="1"/>
      <p:bldP spid="29" grpId="0"/>
      <p:bldP spid="30" grpId="0"/>
      <p:bldP spid="31" grpId="0"/>
      <p:bldP spid="32"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57590" y="214326"/>
            <a:ext cx="6816294" cy="838200"/>
          </a:xfrm>
          <a:prstGeom prst="rect">
            <a:avLst/>
          </a:prstGeom>
        </p:spPr>
        <p:txBody>
          <a:bodyPr>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2600" b="1" smtClean="0">
                <a:solidFill>
                  <a:srgbClr val="000099"/>
                </a:solidFill>
                <a:latin typeface="Arial (Body)"/>
                <a:cs typeface="Times New Roman" panose="02020603050405020304" pitchFamily="18" charset="0"/>
              </a:rPr>
              <a:t>RÈN LUYỆN VÀ HOẠT ĐỘNG NGOẠI KHÓA</a:t>
            </a:r>
            <a:endParaRPr lang="en-US" sz="2600" b="1" dirty="0">
              <a:solidFill>
                <a:srgbClr val="000099"/>
              </a:solidFill>
              <a:latin typeface="Arial (Body)"/>
              <a:cs typeface="Times New Roman" panose="02020603050405020304" pitchFamily="18" charset="0"/>
            </a:endParaRPr>
          </a:p>
        </p:txBody>
      </p:sp>
      <p:sp>
        <p:nvSpPr>
          <p:cNvPr id="4" name="Rounded Rectangle 3"/>
          <p:cNvSpPr/>
          <p:nvPr/>
        </p:nvSpPr>
        <p:spPr bwMode="gray">
          <a:xfrm>
            <a:off x="1125069" y="1118645"/>
            <a:ext cx="7056733" cy="1009951"/>
          </a:xfrm>
          <a:prstGeom prst="roundRect">
            <a:avLst/>
          </a:prstGeom>
          <a:gradFill flip="none" rotWithShape="1">
            <a:gsLst>
              <a:gs pos="0">
                <a:srgbClr val="E9A937">
                  <a:lumMod val="20000"/>
                  <a:lumOff val="80000"/>
                </a:srgbClr>
              </a:gs>
              <a:gs pos="100000">
                <a:srgbClr val="FFFFFF"/>
              </a:gs>
            </a:gsLst>
            <a:lin ang="16200000" scaled="1"/>
            <a:tileRect/>
          </a:gradFill>
          <a:ln>
            <a:solidFill>
              <a:srgbClr val="E9A937"/>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dirty="0" smtClean="0">
              <a:ln>
                <a:noFill/>
              </a:ln>
              <a:solidFill>
                <a:srgbClr val="E9A937">
                  <a:lumMod val="50000"/>
                </a:srgbClr>
              </a:solidFill>
              <a:effectLst/>
              <a:uLnTx/>
              <a:uFillTx/>
              <a:latin typeface="Arial"/>
              <a:ea typeface="+mn-ea"/>
              <a:cs typeface="Arial" pitchFamily="34" charset="0"/>
            </a:endParaRPr>
          </a:p>
          <a:p>
            <a:pPr lvl="0" algn="ctr"/>
            <a:r>
              <a:rPr lang="en-US" sz="1600" b="1" kern="0" smtClean="0">
                <a:solidFill>
                  <a:schemeClr val="tx2">
                    <a:lumMod val="75000"/>
                  </a:schemeClr>
                </a:solidFill>
                <a:latin typeface="Arial"/>
                <a:cs typeface="Arial" pitchFamily="34" charset="0"/>
              </a:rPr>
              <a:t>Tham gia hoặc cổ vũ các</a:t>
            </a:r>
            <a:r>
              <a:rPr kumimoji="0" lang="en-US" sz="1600" b="1" i="0" u="none" strike="noStrike" kern="0" cap="none" spc="0" normalizeH="0" noProof="0" smtClean="0">
                <a:ln>
                  <a:noFill/>
                </a:ln>
                <a:solidFill>
                  <a:schemeClr val="tx2">
                    <a:lumMod val="75000"/>
                  </a:schemeClr>
                </a:solidFill>
                <a:effectLst/>
                <a:uLnTx/>
                <a:uFillTx/>
                <a:latin typeface="Arial"/>
                <a:ea typeface="+mn-ea"/>
                <a:cs typeface="Arial" pitchFamily="34" charset="0"/>
              </a:rPr>
              <a:t> cuộc thi tìm hiểu pháp luật; ý tưởng sáng tạo; …do Thành phố tổ chức </a:t>
            </a:r>
            <a:endParaRPr kumimoji="0" lang="en-US" sz="1600" b="0" i="0" u="none" strike="noStrike" kern="0" cap="none" spc="0" normalizeH="0" baseline="0" noProof="0" dirty="0">
              <a:ln>
                <a:noFill/>
              </a:ln>
              <a:solidFill>
                <a:schemeClr val="tx2">
                  <a:lumMod val="75000"/>
                </a:schemeClr>
              </a:solidFill>
              <a:effectLst/>
              <a:uLnTx/>
              <a:uFillTx/>
              <a:latin typeface="Arial"/>
              <a:ea typeface="+mn-ea"/>
            </a:endParaRPr>
          </a:p>
        </p:txBody>
      </p:sp>
      <p:sp>
        <p:nvSpPr>
          <p:cNvPr id="5" name="Rounded Rectangle 4"/>
          <p:cNvSpPr/>
          <p:nvPr/>
        </p:nvSpPr>
        <p:spPr bwMode="gray">
          <a:xfrm>
            <a:off x="2523682" y="942938"/>
            <a:ext cx="4302868" cy="330145"/>
          </a:xfrm>
          <a:prstGeom prst="roundRect">
            <a:avLst>
              <a:gd name="adj" fmla="val 50000"/>
            </a:avLst>
          </a:prstGeom>
          <a:solidFill>
            <a:srgbClr val="666633"/>
          </a:solidFill>
          <a:ln>
            <a:noFill/>
          </a:ln>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b="1" kern="0" smtClean="0">
                <a:solidFill>
                  <a:srgbClr val="FFFFFF"/>
                </a:solidFill>
                <a:effectLst>
                  <a:outerShdw blurRad="50800" dist="38100" dir="5400000" algn="t" rotWithShape="0">
                    <a:prstClr val="black">
                      <a:alpha val="40000"/>
                    </a:prstClr>
                  </a:outerShdw>
                </a:effectLst>
                <a:latin typeface="Arial"/>
                <a:cs typeface="Arial" pitchFamily="34" charset="0"/>
              </a:rPr>
              <a:t>CẤP THÀNH PHỐ</a:t>
            </a:r>
            <a:r>
              <a:rPr kumimoji="0" lang="en-US" sz="1800" b="1" i="0" u="none" strike="noStrike" kern="0" cap="none" spc="0" normalizeH="0" baseline="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 </a:t>
            </a:r>
            <a:endParaRPr kumimoji="0" lang="en-US" sz="1800" b="1" i="0" u="none" strike="noStrike" kern="0" cap="none" spc="0" normalizeH="0" baseline="0" noProof="0" dirty="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endParaRPr>
          </a:p>
        </p:txBody>
      </p:sp>
      <p:sp>
        <p:nvSpPr>
          <p:cNvPr id="6" name="Rounded Rectangle 5"/>
          <p:cNvSpPr/>
          <p:nvPr/>
        </p:nvSpPr>
        <p:spPr bwMode="gray">
          <a:xfrm>
            <a:off x="1125069" y="2451564"/>
            <a:ext cx="7056733" cy="1009951"/>
          </a:xfrm>
          <a:prstGeom prst="roundRect">
            <a:avLst/>
          </a:prstGeom>
          <a:gradFill flip="none" rotWithShape="1">
            <a:gsLst>
              <a:gs pos="0">
                <a:srgbClr val="FD7031">
                  <a:lumMod val="20000"/>
                  <a:lumOff val="80000"/>
                </a:srgbClr>
              </a:gs>
              <a:gs pos="100000">
                <a:srgbClr val="FFFFFF"/>
              </a:gs>
            </a:gsLst>
            <a:lin ang="16200000" scaled="1"/>
            <a:tileRect/>
          </a:gradFill>
          <a:ln>
            <a:solidFill>
              <a:srgbClr val="FD7031"/>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dirty="0" smtClean="0">
              <a:ln>
                <a:noFill/>
              </a:ln>
              <a:solidFill>
                <a:srgbClr val="FD7031">
                  <a:lumMod val="50000"/>
                </a:srgbClr>
              </a:solidFill>
              <a:effectLst/>
              <a:uLnTx/>
              <a:uFillTx/>
              <a:latin typeface="Arial"/>
              <a:ea typeface="+mn-ea"/>
              <a:cs typeface="Arial" pitchFamily="34" charset="0"/>
            </a:endParaRPr>
          </a:p>
          <a:p>
            <a:pPr lvl="0" algn="ctr"/>
            <a:r>
              <a:rPr kumimoji="0" lang="en-US" sz="1600" b="1" i="0" u="none" strike="noStrike" kern="0" cap="none" spc="0" normalizeH="0" baseline="0" noProof="0" smtClean="0">
                <a:ln>
                  <a:noFill/>
                </a:ln>
                <a:solidFill>
                  <a:srgbClr val="FD7031">
                    <a:lumMod val="50000"/>
                  </a:srgbClr>
                </a:solidFill>
                <a:effectLst/>
                <a:uLnTx/>
                <a:uFillTx/>
                <a:latin typeface="Arial"/>
                <a:ea typeface="+mn-ea"/>
                <a:cs typeface="Arial" pitchFamily="34" charset="0"/>
              </a:rPr>
              <a:t>Tham gia hoặc</a:t>
            </a:r>
            <a:r>
              <a:rPr kumimoji="0" lang="en-US" sz="1600" b="1" i="0" u="none" strike="noStrike" kern="0" cap="none" spc="0" normalizeH="0" noProof="0" smtClean="0">
                <a:ln>
                  <a:noFill/>
                </a:ln>
                <a:solidFill>
                  <a:srgbClr val="FD7031">
                    <a:lumMod val="50000"/>
                  </a:srgbClr>
                </a:solidFill>
                <a:effectLst/>
                <a:uLnTx/>
                <a:uFillTx/>
                <a:latin typeface="Arial"/>
                <a:ea typeface="+mn-ea"/>
                <a:cs typeface="Arial" pitchFamily="34" charset="0"/>
              </a:rPr>
              <a:t> cổ vũ các cuộc thi cấp trường; các câu lạc bộ; các hoạt động tình nguyện, thiện nguyện do Trường tổ chức</a:t>
            </a:r>
            <a:endParaRPr kumimoji="0" lang="en-US" sz="1600" b="0" i="0" u="none" strike="noStrike" kern="0" cap="none" spc="0" normalizeH="0" baseline="0" noProof="0" dirty="0">
              <a:ln>
                <a:noFill/>
              </a:ln>
              <a:solidFill>
                <a:srgbClr val="FD7031">
                  <a:lumMod val="50000"/>
                </a:srgbClr>
              </a:solidFill>
              <a:effectLst/>
              <a:uLnTx/>
              <a:uFillTx/>
              <a:latin typeface="Arial"/>
              <a:ea typeface="+mn-ea"/>
              <a:cs typeface="+mn-cs"/>
            </a:endParaRPr>
          </a:p>
        </p:txBody>
      </p:sp>
      <p:sp>
        <p:nvSpPr>
          <p:cNvPr id="7" name="Rounded Rectangle 6"/>
          <p:cNvSpPr/>
          <p:nvPr/>
        </p:nvSpPr>
        <p:spPr bwMode="gray">
          <a:xfrm>
            <a:off x="2502781" y="2275857"/>
            <a:ext cx="4302868" cy="330145"/>
          </a:xfrm>
          <a:prstGeom prst="roundRect">
            <a:avLst>
              <a:gd name="adj" fmla="val 50000"/>
            </a:avLst>
          </a:prstGeom>
          <a:gradFill rotWithShape="1">
            <a:gsLst>
              <a:gs pos="0">
                <a:srgbClr val="FD7031">
                  <a:shade val="51000"/>
                  <a:satMod val="130000"/>
                </a:srgbClr>
              </a:gs>
              <a:gs pos="80000">
                <a:srgbClr val="FD7031">
                  <a:shade val="93000"/>
                  <a:satMod val="130000"/>
                </a:srgbClr>
              </a:gs>
              <a:gs pos="100000">
                <a:srgbClr val="FD7031">
                  <a:shade val="94000"/>
                  <a:satMod val="135000"/>
                </a:srgbClr>
              </a:gs>
            </a:gsLst>
            <a:lin ang="16200000" scaled="0"/>
          </a:gradFill>
          <a:ln>
            <a:noFill/>
          </a:ln>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CẤP</a:t>
            </a:r>
            <a:r>
              <a:rPr kumimoji="0" lang="en-US" sz="1800" b="1" i="0" u="none" strike="noStrike" kern="0" cap="none" spc="0" normalizeH="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 TRƯỜNG</a:t>
            </a:r>
            <a:endParaRPr kumimoji="0" lang="en-US" sz="1800" b="1" i="0" u="none" strike="noStrike" kern="0" cap="none" spc="0" normalizeH="0" baseline="0" noProof="0" dirty="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endParaRPr>
          </a:p>
        </p:txBody>
      </p:sp>
      <p:sp>
        <p:nvSpPr>
          <p:cNvPr id="8" name="Rounded Rectangle 7"/>
          <p:cNvSpPr/>
          <p:nvPr/>
        </p:nvSpPr>
        <p:spPr bwMode="gray">
          <a:xfrm>
            <a:off x="1145971" y="3786167"/>
            <a:ext cx="7056733" cy="1009951"/>
          </a:xfrm>
          <a:prstGeom prst="roundRect">
            <a:avLst/>
          </a:prstGeom>
          <a:gradFill flip="none" rotWithShape="1">
            <a:gsLst>
              <a:gs pos="0">
                <a:srgbClr val="60BDDA">
                  <a:lumMod val="20000"/>
                  <a:lumOff val="80000"/>
                </a:srgbClr>
              </a:gs>
              <a:gs pos="100000">
                <a:srgbClr val="FFFFFF"/>
              </a:gs>
            </a:gsLst>
            <a:lin ang="16200000" scaled="1"/>
            <a:tileRect/>
          </a:gradFill>
          <a:ln>
            <a:solidFill>
              <a:srgbClr val="60BDDA"/>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smtClean="0">
                <a:ln>
                  <a:noFill/>
                </a:ln>
                <a:solidFill>
                  <a:srgbClr val="60BDDA">
                    <a:lumMod val="50000"/>
                  </a:srgbClr>
                </a:solidFill>
                <a:effectLst/>
                <a:uLnTx/>
                <a:uFillTx/>
                <a:latin typeface="Arial"/>
                <a:ea typeface="+mn-ea"/>
                <a:cs typeface="Arial" pitchFamily="34" charset="0"/>
              </a:rPr>
              <a:t> </a:t>
            </a:r>
            <a:r>
              <a:rPr kumimoji="0" lang="en-US" sz="1600" b="1" i="0" u="none" strike="noStrike" kern="0" cap="none" spc="0" normalizeH="0" baseline="0" noProof="0" smtClean="0">
                <a:ln>
                  <a:noFill/>
                </a:ln>
                <a:solidFill>
                  <a:schemeClr val="accent3">
                    <a:lumMod val="75000"/>
                  </a:schemeClr>
                </a:solidFill>
                <a:effectLst/>
                <a:uLnTx/>
                <a:uFillTx/>
                <a:latin typeface="Arial"/>
                <a:ea typeface="+mn-ea"/>
                <a:cs typeface="Arial" pitchFamily="34" charset="0"/>
              </a:rPr>
              <a:t>Tham gia hoặc</a:t>
            </a:r>
            <a:r>
              <a:rPr kumimoji="0" lang="en-US" sz="1600" b="1" i="0" u="none" strike="noStrike" kern="0" cap="none" spc="0" normalizeH="0" noProof="0" smtClean="0">
                <a:ln>
                  <a:noFill/>
                </a:ln>
                <a:solidFill>
                  <a:schemeClr val="accent3">
                    <a:lumMod val="75000"/>
                  </a:schemeClr>
                </a:solidFill>
                <a:effectLst/>
                <a:uLnTx/>
                <a:uFillTx/>
                <a:latin typeface="Arial"/>
                <a:ea typeface="+mn-ea"/>
                <a:cs typeface="Arial" pitchFamily="34" charset="0"/>
              </a:rPr>
              <a:t> cổ vũ các cuộc thi cấp khoa, các hoạt động do khoa tổ chức</a:t>
            </a:r>
            <a:endParaRPr kumimoji="0" lang="en-US" sz="1600" b="1" i="0" u="none" strike="noStrike" kern="0" cap="none" spc="0" normalizeH="0" baseline="0" noProof="0" dirty="0" smtClean="0">
              <a:ln>
                <a:noFill/>
              </a:ln>
              <a:solidFill>
                <a:schemeClr val="accent3">
                  <a:lumMod val="75000"/>
                </a:schemeClr>
              </a:solidFill>
              <a:effectLst/>
              <a:uLnTx/>
              <a:uFillTx/>
              <a:latin typeface="Arial"/>
              <a:ea typeface="+mn-ea"/>
              <a:cs typeface="Arial" pitchFamily="34" charset="0"/>
            </a:endParaRPr>
          </a:p>
        </p:txBody>
      </p:sp>
      <p:sp>
        <p:nvSpPr>
          <p:cNvPr id="9" name="Rounded Rectangle 8"/>
          <p:cNvSpPr/>
          <p:nvPr/>
        </p:nvSpPr>
        <p:spPr bwMode="gray">
          <a:xfrm>
            <a:off x="2523682" y="3610460"/>
            <a:ext cx="4302868" cy="330145"/>
          </a:xfrm>
          <a:prstGeom prst="roundRect">
            <a:avLst>
              <a:gd name="adj" fmla="val 50000"/>
            </a:avLst>
          </a:prstGeom>
          <a:solidFill>
            <a:schemeClr val="accent1"/>
          </a:solidFill>
          <a:ln>
            <a:solidFill>
              <a:schemeClr val="accent1"/>
            </a:solidFill>
          </a:ln>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CẤP</a:t>
            </a:r>
            <a:r>
              <a:rPr kumimoji="0" lang="en-US" sz="1800" b="1" i="0" u="none" strike="noStrike" kern="0" cap="none" spc="0" normalizeH="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 KHOA</a:t>
            </a:r>
            <a:endParaRPr kumimoji="0" lang="en-US" sz="1800" b="1" i="0" u="none" strike="noStrike" kern="0" cap="none" spc="0" normalizeH="0" baseline="0" noProof="0" dirty="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endParaRPr>
          </a:p>
        </p:txBody>
      </p:sp>
      <p:sp>
        <p:nvSpPr>
          <p:cNvPr id="10" name="Rounded Rectangle 9"/>
          <p:cNvSpPr/>
          <p:nvPr/>
        </p:nvSpPr>
        <p:spPr bwMode="gray">
          <a:xfrm>
            <a:off x="1145971" y="5119086"/>
            <a:ext cx="7056733" cy="1009951"/>
          </a:xfrm>
          <a:prstGeom prst="roundRect">
            <a:avLst/>
          </a:prstGeom>
          <a:gradFill flip="none" rotWithShape="1">
            <a:gsLst>
              <a:gs pos="0">
                <a:srgbClr val="60BDDA">
                  <a:lumMod val="20000"/>
                  <a:lumOff val="80000"/>
                </a:srgbClr>
              </a:gs>
              <a:gs pos="100000">
                <a:srgbClr val="FFFFFF"/>
              </a:gs>
            </a:gsLst>
            <a:lin ang="16200000" scaled="1"/>
            <a:tileRect/>
          </a:gradFill>
          <a:ln>
            <a:solidFill>
              <a:schemeClr val="accent1">
                <a:lumMod val="20000"/>
                <a:lumOff val="80000"/>
              </a:schemeClr>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dirty="0" smtClean="0">
              <a:ln>
                <a:noFill/>
              </a:ln>
              <a:solidFill>
                <a:srgbClr val="60BDDA">
                  <a:lumMod val="50000"/>
                </a:srgbClr>
              </a:solidFill>
              <a:effectLst/>
              <a:uLnTx/>
              <a:uFillTx/>
              <a:latin typeface="Arial"/>
              <a:ea typeface="+mn-ea"/>
              <a:cs typeface="Arial" pitchFamily="34" charset="0"/>
            </a:endParaRPr>
          </a:p>
          <a:p>
            <a:pPr lvl="0" algn="ctr"/>
            <a:r>
              <a:rPr kumimoji="0" lang="en-US" sz="1600" b="1" i="0" u="none" strike="noStrike" kern="0" cap="none" spc="0" normalizeH="0" baseline="0" noProof="0" smtClean="0">
                <a:ln>
                  <a:noFill/>
                </a:ln>
                <a:solidFill>
                  <a:schemeClr val="accent6">
                    <a:lumMod val="50000"/>
                  </a:schemeClr>
                </a:solidFill>
                <a:effectLst/>
                <a:uLnTx/>
                <a:uFillTx/>
                <a:latin typeface="Arial"/>
                <a:ea typeface="+mn-ea"/>
                <a:cs typeface="Arial" pitchFamily="34" charset="0"/>
              </a:rPr>
              <a:t>Hoạt</a:t>
            </a:r>
            <a:r>
              <a:rPr kumimoji="0" lang="en-US" sz="1600" b="1" i="0" u="none" strike="noStrike" kern="0" cap="none" spc="0" normalizeH="0" noProof="0" smtClean="0">
                <a:ln>
                  <a:noFill/>
                </a:ln>
                <a:solidFill>
                  <a:schemeClr val="accent6">
                    <a:lumMod val="50000"/>
                  </a:schemeClr>
                </a:solidFill>
                <a:effectLst/>
                <a:uLnTx/>
                <a:uFillTx/>
                <a:latin typeface="Arial"/>
                <a:ea typeface="+mn-ea"/>
                <a:cs typeface="Arial" pitchFamily="34" charset="0"/>
              </a:rPr>
              <a:t> động chi đoàn lớp, học nhóm, thi đua giữ kỷ luật, văn nghệ, thể dục thể thao trong lớp </a:t>
            </a:r>
            <a:endParaRPr kumimoji="0" lang="en-US" sz="1600" b="0" i="0" u="none" strike="noStrike" kern="0" cap="none" spc="0" normalizeH="0" baseline="0" noProof="0" dirty="0">
              <a:ln>
                <a:noFill/>
              </a:ln>
              <a:solidFill>
                <a:schemeClr val="accent6">
                  <a:lumMod val="50000"/>
                </a:schemeClr>
              </a:solidFill>
              <a:effectLst/>
              <a:uLnTx/>
              <a:uFillTx/>
              <a:latin typeface="Arial"/>
              <a:ea typeface="+mn-ea"/>
            </a:endParaRPr>
          </a:p>
        </p:txBody>
      </p:sp>
      <p:sp>
        <p:nvSpPr>
          <p:cNvPr id="11" name="Rounded Rectangle 10"/>
          <p:cNvSpPr/>
          <p:nvPr/>
        </p:nvSpPr>
        <p:spPr bwMode="gray">
          <a:xfrm>
            <a:off x="2523682" y="4943379"/>
            <a:ext cx="4302868" cy="330145"/>
          </a:xfrm>
          <a:prstGeom prst="roundRect">
            <a:avLst>
              <a:gd name="adj" fmla="val 50000"/>
            </a:avLst>
          </a:prstGeom>
          <a:solidFill>
            <a:schemeClr val="accent6">
              <a:lumMod val="75000"/>
            </a:schemeClr>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HOẠT</a:t>
            </a:r>
            <a:r>
              <a:rPr kumimoji="0" lang="en-US" sz="1800" b="1" i="0" u="none" strike="noStrike" kern="0" cap="none" spc="0" normalizeH="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 ĐỘNG CỦA LỚP</a:t>
            </a:r>
            <a:endParaRPr kumimoji="0" lang="en-US" sz="1800" b="1" i="0" u="none" strike="noStrike" kern="0" cap="none" spc="0" normalizeH="0" baseline="0" noProof="0" dirty="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endParaRP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57383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down)">
                                      <p:cBhvr>
                                        <p:cTn id="31" dur="500"/>
                                        <p:tgtEl>
                                          <p:spTgt spid="11"/>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down)">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622738" y="214326"/>
            <a:ext cx="7151146"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468192"/>
            <a:ext cx="1830714" cy="4134118"/>
          </a:xfrm>
          <a:prstGeom prst="ellipse">
            <a:avLst/>
          </a:prstGeom>
          <a:solidFill>
            <a:schemeClr val="accent1">
              <a:lumMod val="40000"/>
              <a:lumOff val="60000"/>
            </a:schemeClr>
          </a:solidFill>
          <a:ln>
            <a:solidFill>
              <a:schemeClr val="accent1"/>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Ý</a:t>
            </a:r>
            <a:r>
              <a:rPr kumimoji="0" lang="en-US" sz="2400" b="1" i="0" u="none" strike="noStrike" kern="0" cap="none" spc="0" normalizeH="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kumimoji="0" lang="en-US" sz="2400" b="1" i="0" u="none" strike="noStrike" kern="0" cap="none" spc="0" normalizeH="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thức và thái độ học tập</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568156536"/>
              </p:ext>
            </p:extLst>
          </p:nvPr>
        </p:nvGraphicFramePr>
        <p:xfrm>
          <a:off x="2704563" y="1558344"/>
          <a:ext cx="6156102" cy="4043966"/>
        </p:xfrm>
        <a:graphic>
          <a:graphicData uri="http://schemas.openxmlformats.org/drawingml/2006/table">
            <a:tbl>
              <a:tblPr>
                <a:tableStyleId>{5C22544A-7EE6-4342-B048-85BDC9FD1C3A}</a:tableStyleId>
              </a:tblPr>
              <a:tblGrid>
                <a:gridCol w="5235671"/>
                <a:gridCol w="920431"/>
              </a:tblGrid>
              <a:tr h="1057066">
                <a:tc>
                  <a:txBody>
                    <a:bodyPr/>
                    <a:lstStyle/>
                    <a:p>
                      <a:pPr algn="just" fontAlgn="ctr"/>
                      <a:r>
                        <a:rPr lang="vi-VN" sz="1800" b="1" u="none" strike="noStrike">
                          <a:effectLst/>
                        </a:rPr>
                        <a:t> - Đi học chuyên cần, đúng giờ đủ điều kiện dự thi các </a:t>
                      </a:r>
                      <a:r>
                        <a:rPr lang="vi-VN" sz="1800" b="1" u="none" strike="noStrike">
                          <a:effectLst/>
                        </a:rPr>
                        <a:t>học </a:t>
                      </a:r>
                      <a:r>
                        <a:rPr lang="vi-VN" sz="1800" b="1" u="none" strike="noStrike" smtClean="0">
                          <a:effectLst/>
                        </a:rPr>
                        <a:t>phần</a:t>
                      </a:r>
                      <a:r>
                        <a:rPr lang="en-US" sz="1800" b="1" u="none" strike="noStrike" smtClean="0">
                          <a:effectLst/>
                        </a:rPr>
                        <a:t> </a:t>
                      </a:r>
                      <a:r>
                        <a:rPr lang="vi-VN" sz="1800" b="1" u="none" strike="noStrike" smtClean="0">
                          <a:effectLst/>
                        </a:rPr>
                        <a:t>(</a:t>
                      </a:r>
                      <a:r>
                        <a:rPr lang="vi-VN" sz="1800" b="1" u="none" strike="noStrike">
                          <a:effectLst/>
                        </a:rPr>
                        <a:t>Một học phần không đủ điều kiện trừ 1 điểm)</a:t>
                      </a:r>
                      <a:endParaRPr lang="vi-VN"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10</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597380">
                <a:tc>
                  <a:txBody>
                    <a:bodyPr/>
                    <a:lstStyle/>
                    <a:p>
                      <a:pPr algn="just" fontAlgn="ctr"/>
                      <a:r>
                        <a:rPr lang="en-US" sz="1800" b="1" u="none" strike="noStrike">
                          <a:effectLst/>
                        </a:rPr>
                        <a:t> - Đi học trễ 10 phút trở lên</a:t>
                      </a:r>
                      <a:endParaRPr lang="en-US"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 -1/2lần</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597380">
                <a:tc>
                  <a:txBody>
                    <a:bodyPr/>
                    <a:lstStyle/>
                    <a:p>
                      <a:pPr algn="just" fontAlgn="ctr"/>
                      <a:r>
                        <a:rPr lang="en-US" sz="1800" b="1" u="none" strike="noStrike">
                          <a:effectLst/>
                        </a:rPr>
                        <a:t> - Bỏ tiết học</a:t>
                      </a:r>
                      <a:endParaRPr lang="en-US"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 -1/1lần</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597380">
                <a:tc>
                  <a:txBody>
                    <a:bodyPr/>
                    <a:lstStyle/>
                    <a:p>
                      <a:pPr algn="just" fontAlgn="ctr"/>
                      <a:r>
                        <a:rPr lang="vi-VN" sz="1800" b="1" u="none" strike="noStrike">
                          <a:effectLst/>
                        </a:rPr>
                        <a:t> - Nghỉ học không phép từ 2 đến 4 ngày</a:t>
                      </a:r>
                      <a:endParaRPr lang="vi-VN"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-2</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597380">
                <a:tc>
                  <a:txBody>
                    <a:bodyPr/>
                    <a:lstStyle/>
                    <a:p>
                      <a:pPr algn="just" fontAlgn="ctr"/>
                      <a:r>
                        <a:rPr lang="vi-VN" sz="1800" b="1" u="none" strike="noStrike">
                          <a:effectLst/>
                        </a:rPr>
                        <a:t> - Nghỉ học không phép từ 5 đến 10 ngày</a:t>
                      </a:r>
                      <a:endParaRPr lang="vi-VN"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-3</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597380">
                <a:tc>
                  <a:txBody>
                    <a:bodyPr/>
                    <a:lstStyle/>
                    <a:p>
                      <a:pPr algn="just" fontAlgn="ctr"/>
                      <a:r>
                        <a:rPr lang="en-US" sz="1800" b="1" u="none" strike="noStrike">
                          <a:effectLst/>
                        </a:rPr>
                        <a:t> - Nghỉ học không phép từ 11 ngày trở lên</a:t>
                      </a:r>
                      <a:endParaRPr lang="en-US"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-5</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9701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866480" y="214326"/>
            <a:ext cx="6907404"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933745" cy="377351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Ý thức và thái độ tham gia các </a:t>
            </a:r>
            <a:r>
              <a:rPr lang="vi-VN" sz="2400" b="1" kern="0">
                <a:solidFill>
                  <a:srgbClr val="000099"/>
                </a:solidFill>
                <a:effectLst>
                  <a:outerShdw blurRad="38100" dist="38100" dir="2700000" algn="tl">
                    <a:srgbClr val="000000">
                      <a:alpha val="43137"/>
                    </a:srgbClr>
                  </a:outerShdw>
                </a:effectLst>
              </a:rPr>
              <a:t>hoạt </a:t>
            </a:r>
            <a:r>
              <a:rPr lang="vi-VN" sz="2400" b="1" kern="0" smtClean="0">
                <a:solidFill>
                  <a:srgbClr val="000099"/>
                </a:solidFill>
                <a:effectLst>
                  <a:outerShdw blurRad="38100" dist="38100" dir="2700000" algn="tl">
                    <a:srgbClr val="000000">
                      <a:alpha val="43137"/>
                    </a:srgbClr>
                  </a:outerShdw>
                </a:effectLst>
              </a:rPr>
              <a:t>động</a:t>
            </a:r>
            <a:r>
              <a:rPr lang="en-US" sz="2400" b="1" kern="0" smtClean="0">
                <a:solidFill>
                  <a:srgbClr val="000099"/>
                </a:solidFill>
                <a:effectLst>
                  <a:outerShdw blurRad="38100" dist="38100" dir="2700000" algn="tl">
                    <a:srgbClr val="000000">
                      <a:alpha val="43137"/>
                    </a:srgbClr>
                  </a:outerShdw>
                </a:effectLst>
              </a:rPr>
              <a:t> với lớp, khoa, trường</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076499256"/>
              </p:ext>
            </p:extLst>
          </p:nvPr>
        </p:nvGraphicFramePr>
        <p:xfrm>
          <a:off x="2653048" y="1558344"/>
          <a:ext cx="6233375" cy="3773511"/>
        </p:xfrm>
        <a:graphic>
          <a:graphicData uri="http://schemas.openxmlformats.org/drawingml/2006/table">
            <a:tbl>
              <a:tblPr>
                <a:tableStyleId>{5C22544A-7EE6-4342-B048-85BDC9FD1C3A}</a:tableStyleId>
              </a:tblPr>
              <a:tblGrid>
                <a:gridCol w="5634012"/>
                <a:gridCol w="599363"/>
              </a:tblGrid>
              <a:tr h="1257837">
                <a:tc>
                  <a:txBody>
                    <a:bodyPr/>
                    <a:lstStyle/>
                    <a:p>
                      <a:pPr algn="just" fontAlgn="ctr"/>
                      <a:r>
                        <a:rPr lang="vi-VN" sz="2400" b="1" u="none" strike="noStrike">
                          <a:effectLst/>
                        </a:rPr>
                        <a:t> - Tham gia câu lạc bộ học thuật, học nhóm, hội thảo, tọa đàm</a:t>
                      </a:r>
                      <a:endParaRPr lang="vi-VN" sz="24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5</a:t>
                      </a:r>
                      <a:endParaRPr lang="en-US" sz="2400" b="1" i="0" u="none" strike="noStrike">
                        <a:effectLst/>
                        <a:latin typeface="Times New Roman"/>
                      </a:endParaRPr>
                    </a:p>
                  </a:txBody>
                  <a:tcPr marL="9525" marR="9525" marT="9525" marB="0" anchor="ctr">
                    <a:solidFill>
                      <a:schemeClr val="accent1">
                        <a:lumMod val="40000"/>
                        <a:lumOff val="60000"/>
                      </a:schemeClr>
                    </a:solidFill>
                  </a:tcPr>
                </a:tc>
              </a:tr>
              <a:tr h="1257837">
                <a:tc>
                  <a:txBody>
                    <a:bodyPr/>
                    <a:lstStyle/>
                    <a:p>
                      <a:pPr algn="just" fontAlgn="ctr"/>
                      <a:r>
                        <a:rPr lang="vi-VN" sz="2400" b="1" u="none" strike="noStrike">
                          <a:effectLst/>
                        </a:rPr>
                        <a:t> - Tham gia hoạt động nghiên cứu khoa học, xây dựng mô hình</a:t>
                      </a:r>
                      <a:endParaRPr lang="vi-VN" sz="24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5</a:t>
                      </a:r>
                      <a:endParaRPr lang="en-US" sz="2400" b="1" i="0" u="none" strike="noStrike">
                        <a:effectLst/>
                        <a:latin typeface="Times New Roman"/>
                      </a:endParaRPr>
                    </a:p>
                  </a:txBody>
                  <a:tcPr marL="9525" marR="9525" marT="9525" marB="0" anchor="ctr">
                    <a:solidFill>
                      <a:schemeClr val="accent1">
                        <a:lumMod val="40000"/>
                        <a:lumOff val="60000"/>
                      </a:schemeClr>
                    </a:solidFill>
                  </a:tcPr>
                </a:tc>
              </a:tr>
              <a:tr h="1257837">
                <a:tc>
                  <a:txBody>
                    <a:bodyPr/>
                    <a:lstStyle/>
                    <a:p>
                      <a:pPr algn="just" fontAlgn="ctr"/>
                      <a:r>
                        <a:rPr lang="en-US" sz="2400" b="1" u="none" strike="noStrike">
                          <a:effectLst/>
                        </a:rPr>
                        <a:t> - Tham quan thực tế tại doanh nghiệp</a:t>
                      </a:r>
                      <a:endParaRPr lang="en-US" sz="24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 </a:t>
                      </a:r>
                      <a:r>
                        <a:rPr lang="en-US" sz="2400" b="1" u="none" strike="noStrike">
                          <a:effectLst/>
                        </a:rPr>
                        <a:t>5</a:t>
                      </a:r>
                      <a:r>
                        <a:rPr lang="en-US" sz="2400" b="1" u="none" strike="noStrike" smtClean="0">
                          <a:effectLst/>
                        </a:rPr>
                        <a:t>/</a:t>
                      </a:r>
                    </a:p>
                    <a:p>
                      <a:pPr algn="ctr" fontAlgn="ctr"/>
                      <a:r>
                        <a:rPr lang="en-US" sz="2400" b="1" u="none" strike="noStrike" smtClean="0">
                          <a:effectLst/>
                        </a:rPr>
                        <a:t>1lần</a:t>
                      </a:r>
                      <a:endParaRPr lang="en-US" sz="24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622738" y="214326"/>
            <a:ext cx="7151146"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309094" y="1275008"/>
            <a:ext cx="1970468" cy="2601533"/>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000" b="1" kern="0">
                <a:solidFill>
                  <a:srgbClr val="000099"/>
                </a:solidFill>
                <a:effectLst>
                  <a:outerShdw blurRad="38100" dist="38100" dir="2700000" algn="tl">
                    <a:srgbClr val="000000">
                      <a:alpha val="43137"/>
                    </a:srgbClr>
                  </a:outerShdw>
                </a:effectLst>
              </a:rPr>
              <a:t>Ý thức và thái độ tham gia các kỳ thi, cuộc thi</a:t>
            </a:r>
            <a:endParaRPr kumimoji="0" lang="en-US" sz="20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461563199"/>
              </p:ext>
            </p:extLst>
          </p:nvPr>
        </p:nvGraphicFramePr>
        <p:xfrm>
          <a:off x="2498502" y="1371598"/>
          <a:ext cx="6275382" cy="2324638"/>
        </p:xfrm>
        <a:graphic>
          <a:graphicData uri="http://schemas.openxmlformats.org/drawingml/2006/table">
            <a:tbl>
              <a:tblPr>
                <a:tableStyleId>{5C22544A-7EE6-4342-B048-85BDC9FD1C3A}</a:tableStyleId>
              </a:tblPr>
              <a:tblGrid>
                <a:gridCol w="5669144"/>
                <a:gridCol w="606238"/>
              </a:tblGrid>
              <a:tr h="1162319">
                <a:tc>
                  <a:txBody>
                    <a:bodyPr/>
                    <a:lstStyle/>
                    <a:p>
                      <a:pPr algn="just" fontAlgn="ctr"/>
                      <a:r>
                        <a:rPr lang="en-US" sz="2600" b="1" u="none" strike="noStrike">
                          <a:effectLst/>
                        </a:rPr>
                        <a:t> - Không vi phạm qui chế thi, kiểm tra</a:t>
                      </a:r>
                      <a:endParaRPr lang="en-US" sz="2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600" b="1" u="none" strike="noStrike">
                          <a:effectLst/>
                        </a:rPr>
                        <a:t>5</a:t>
                      </a:r>
                      <a:endParaRPr lang="en-US" sz="2600" b="1" i="0" u="none" strike="noStrike">
                        <a:effectLst/>
                        <a:latin typeface="Times New Roman"/>
                      </a:endParaRPr>
                    </a:p>
                  </a:txBody>
                  <a:tcPr marL="9525" marR="9525" marT="9525" marB="0" anchor="ctr">
                    <a:solidFill>
                      <a:schemeClr val="accent1">
                        <a:lumMod val="40000"/>
                        <a:lumOff val="60000"/>
                      </a:schemeClr>
                    </a:solidFill>
                  </a:tcPr>
                </a:tc>
              </a:tr>
              <a:tr h="1162319">
                <a:tc>
                  <a:txBody>
                    <a:bodyPr/>
                    <a:lstStyle/>
                    <a:p>
                      <a:pPr algn="just" fontAlgn="ctr"/>
                      <a:r>
                        <a:rPr lang="it-IT" sz="2600" b="1" u="none" strike="noStrike">
                          <a:effectLst/>
                        </a:rPr>
                        <a:t> - Vi phạm qui chế thi, kiểm tra</a:t>
                      </a:r>
                      <a:endParaRPr lang="it-IT" sz="2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600" b="1" u="none" strike="noStrike">
                          <a:effectLst/>
                        </a:rPr>
                        <a:t>-5</a:t>
                      </a:r>
                      <a:endParaRPr lang="en-US" sz="26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
        <p:nvSpPr>
          <p:cNvPr id="7" name="Oval 6"/>
          <p:cNvSpPr/>
          <p:nvPr/>
        </p:nvSpPr>
        <p:spPr>
          <a:xfrm>
            <a:off x="352025" y="3876541"/>
            <a:ext cx="1970468" cy="2047741"/>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en-US" sz="2000" b="1" kern="0" smtClean="0">
                <a:solidFill>
                  <a:srgbClr val="000099"/>
                </a:solidFill>
                <a:effectLst>
                  <a:outerShdw blurRad="38100" dist="38100" dir="2700000" algn="tl">
                    <a:srgbClr val="000000">
                      <a:alpha val="43137"/>
                    </a:srgbClr>
                  </a:outerShdw>
                </a:effectLst>
              </a:rPr>
              <a:t>Tinh thần vượt khó vươn lên trong học tập</a:t>
            </a:r>
            <a:endParaRPr kumimoji="0" lang="en-US" sz="20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ndParaRPr>
          </a:p>
        </p:txBody>
      </p:sp>
      <p:graphicFrame>
        <p:nvGraphicFramePr>
          <p:cNvPr id="9" name="Table 8"/>
          <p:cNvGraphicFramePr>
            <a:graphicFrameLocks noGrp="1"/>
          </p:cNvGraphicFramePr>
          <p:nvPr>
            <p:extLst>
              <p:ext uri="{D42A27DB-BD31-4B8C-83A1-F6EECF244321}">
                <p14:modId xmlns:p14="http://schemas.microsoft.com/office/powerpoint/2010/main" val="636079268"/>
              </p:ext>
            </p:extLst>
          </p:nvPr>
        </p:nvGraphicFramePr>
        <p:xfrm>
          <a:off x="2511381" y="3709116"/>
          <a:ext cx="6262504" cy="1996225"/>
        </p:xfrm>
        <a:graphic>
          <a:graphicData uri="http://schemas.openxmlformats.org/drawingml/2006/table">
            <a:tbl>
              <a:tblPr>
                <a:tableStyleId>{5C22544A-7EE6-4342-B048-85BDC9FD1C3A}</a:tableStyleId>
              </a:tblPr>
              <a:tblGrid>
                <a:gridCol w="5709444"/>
                <a:gridCol w="553060"/>
              </a:tblGrid>
              <a:tr h="1996225">
                <a:tc>
                  <a:txBody>
                    <a:bodyPr/>
                    <a:lstStyle/>
                    <a:p>
                      <a:pPr algn="just" fontAlgn="ctr"/>
                      <a:r>
                        <a:rPr lang="it-IT" sz="2400" b="1" u="none" strike="noStrike">
                          <a:solidFill>
                            <a:srgbClr val="FF0000"/>
                          </a:solidFill>
                          <a:effectLst/>
                        </a:rPr>
                        <a:t> </a:t>
                      </a:r>
                      <a:r>
                        <a:rPr lang="vi-VN" sz="2400" b="1" u="none" strike="noStrike" baseline="0" smtClean="0">
                          <a:solidFill>
                            <a:schemeClr val="tx1"/>
                          </a:solidFill>
                          <a:effectLst/>
                        </a:rPr>
                        <a:t>Được GVCN/CVHT và tập thể lớp công nhận có tinh thần vượt khó, phấn đấu vươn lên trong học tập</a:t>
                      </a:r>
                      <a:endParaRPr lang="it-IT" sz="2400" b="1" i="0" u="none" strike="noStrike">
                        <a:solidFill>
                          <a:schemeClr val="tx1"/>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i="0" u="none" strike="noStrike" smtClean="0">
                          <a:solidFill>
                            <a:srgbClr val="FF0000"/>
                          </a:solidFill>
                          <a:effectLst/>
                          <a:latin typeface="Times New Roman"/>
                        </a:rPr>
                        <a:t>5</a:t>
                      </a:r>
                      <a:endParaRPr lang="en-US" sz="2400" b="1" i="0" u="none" strike="noStrike">
                        <a:solidFill>
                          <a:srgbClr val="FF0000"/>
                        </a:solidFill>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442434" y="214326"/>
            <a:ext cx="7331450"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637531" cy="3863662"/>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en-US" sz="2400" b="1" kern="0">
                <a:solidFill>
                  <a:srgbClr val="000099"/>
                </a:solidFill>
                <a:effectLst>
                  <a:outerShdw blurRad="38100" dist="38100" dir="2700000" algn="tl">
                    <a:srgbClr val="000000">
                      <a:alpha val="43137"/>
                    </a:srgbClr>
                  </a:outerShdw>
                </a:effectLst>
                <a:latin typeface="Arial"/>
              </a:rPr>
              <a:t>Kết quả học tập</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443675558"/>
              </p:ext>
            </p:extLst>
          </p:nvPr>
        </p:nvGraphicFramePr>
        <p:xfrm>
          <a:off x="2279561" y="1558344"/>
          <a:ext cx="6494323" cy="3773508"/>
        </p:xfrm>
        <a:graphic>
          <a:graphicData uri="http://schemas.openxmlformats.org/drawingml/2006/table">
            <a:tbl>
              <a:tblPr>
                <a:tableStyleId>{5C22544A-7EE6-4342-B048-85BDC9FD1C3A}</a:tableStyleId>
              </a:tblPr>
              <a:tblGrid>
                <a:gridCol w="5869870"/>
                <a:gridCol w="624453"/>
              </a:tblGrid>
              <a:tr h="628918">
                <a:tc>
                  <a:txBody>
                    <a:bodyPr/>
                    <a:lstStyle/>
                    <a:p>
                      <a:pPr algn="l" fontAlgn="ctr"/>
                      <a:r>
                        <a:rPr lang="vi-VN" sz="2000" b="1" u="none" strike="noStrike">
                          <a:effectLst/>
                        </a:rPr>
                        <a:t> - Điểm TBCHT đạt từ  9</a:t>
                      </a:r>
                      <a:r>
                        <a:rPr lang="vi-VN" sz="2000" b="1" u="none" strike="noStrike" baseline="30000">
                          <a:effectLst/>
                        </a:rPr>
                        <a:t>đ</a:t>
                      </a:r>
                      <a:r>
                        <a:rPr lang="vi-VN" sz="2000" b="1" u="none" strike="noStrike">
                          <a:effectLst/>
                        </a:rPr>
                        <a:t>, 00 đến cận 10</a:t>
                      </a:r>
                      <a:r>
                        <a:rPr lang="vi-VN" sz="2000" b="1" u="none" strike="noStrike" baseline="30000">
                          <a:effectLst/>
                        </a:rPr>
                        <a:t>đ</a:t>
                      </a:r>
                      <a:endParaRPr lang="vi-VN" sz="20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000" b="1" u="none" strike="noStrike">
                          <a:effectLst/>
                        </a:rPr>
                        <a:t>10</a:t>
                      </a:r>
                      <a:endParaRPr lang="en-US" sz="2000" b="1" i="0" u="none" strike="noStrike">
                        <a:effectLst/>
                        <a:latin typeface="Times New Roman"/>
                      </a:endParaRPr>
                    </a:p>
                  </a:txBody>
                  <a:tcPr marL="9525" marR="9525" marT="9525" marB="0" anchor="ctr">
                    <a:solidFill>
                      <a:schemeClr val="accent1">
                        <a:lumMod val="40000"/>
                        <a:lumOff val="60000"/>
                      </a:schemeClr>
                    </a:solidFill>
                  </a:tcPr>
                </a:tc>
              </a:tr>
              <a:tr h="628918">
                <a:tc>
                  <a:txBody>
                    <a:bodyPr/>
                    <a:lstStyle/>
                    <a:p>
                      <a:pPr algn="l" fontAlgn="ctr"/>
                      <a:r>
                        <a:rPr lang="vi-VN" sz="2000" b="1" u="none" strike="noStrike">
                          <a:effectLst/>
                        </a:rPr>
                        <a:t> - Điểm TBCHT đạt từ  8</a:t>
                      </a:r>
                      <a:r>
                        <a:rPr lang="vi-VN" sz="2000" b="1" u="none" strike="noStrike" baseline="30000">
                          <a:effectLst/>
                        </a:rPr>
                        <a:t>đ</a:t>
                      </a:r>
                      <a:r>
                        <a:rPr lang="vi-VN" sz="2000" b="1" u="none" strike="noStrike">
                          <a:effectLst/>
                        </a:rPr>
                        <a:t>, 00 đến cận 9</a:t>
                      </a:r>
                      <a:r>
                        <a:rPr lang="vi-VN" sz="2000" b="1" u="none" strike="noStrike" baseline="30000">
                          <a:effectLst/>
                        </a:rPr>
                        <a:t>đ</a:t>
                      </a:r>
                      <a:r>
                        <a:rPr lang="vi-VN" sz="2000" b="1" u="none" strike="noStrike">
                          <a:effectLst/>
                        </a:rPr>
                        <a:t>, 00</a:t>
                      </a:r>
                      <a:endParaRPr lang="vi-VN" sz="20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000" b="1" u="none" strike="noStrike">
                          <a:effectLst/>
                        </a:rPr>
                        <a:t>9</a:t>
                      </a:r>
                      <a:endParaRPr lang="en-US" sz="2000" b="1" i="0" u="none" strike="noStrike">
                        <a:effectLst/>
                        <a:latin typeface="Times New Roman"/>
                      </a:endParaRPr>
                    </a:p>
                  </a:txBody>
                  <a:tcPr marL="9525" marR="9525" marT="9525" marB="0" anchor="ctr">
                    <a:solidFill>
                      <a:schemeClr val="accent1">
                        <a:lumMod val="40000"/>
                        <a:lumOff val="60000"/>
                      </a:schemeClr>
                    </a:solidFill>
                  </a:tcPr>
                </a:tc>
              </a:tr>
              <a:tr h="628918">
                <a:tc>
                  <a:txBody>
                    <a:bodyPr/>
                    <a:lstStyle/>
                    <a:p>
                      <a:pPr algn="l" fontAlgn="ctr"/>
                      <a:r>
                        <a:rPr lang="vi-VN" sz="2000" b="1" u="none" strike="noStrike">
                          <a:effectLst/>
                        </a:rPr>
                        <a:t> - Điểm TBCHT đạt từ  7</a:t>
                      </a:r>
                      <a:r>
                        <a:rPr lang="vi-VN" sz="2000" b="1" u="none" strike="noStrike" baseline="30000">
                          <a:effectLst/>
                        </a:rPr>
                        <a:t>đ</a:t>
                      </a:r>
                      <a:r>
                        <a:rPr lang="vi-VN" sz="2000" b="1" u="none" strike="noStrike">
                          <a:effectLst/>
                        </a:rPr>
                        <a:t>, 00 đến cận 8</a:t>
                      </a:r>
                      <a:r>
                        <a:rPr lang="vi-VN" sz="2000" b="1" u="none" strike="noStrike" baseline="30000">
                          <a:effectLst/>
                        </a:rPr>
                        <a:t>đ</a:t>
                      </a:r>
                      <a:r>
                        <a:rPr lang="vi-VN" sz="2000" b="1" u="none" strike="noStrike">
                          <a:effectLst/>
                        </a:rPr>
                        <a:t>, 00</a:t>
                      </a:r>
                      <a:endParaRPr lang="vi-VN" sz="20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000" b="1" u="none" strike="noStrike">
                          <a:effectLst/>
                        </a:rPr>
                        <a:t>8</a:t>
                      </a:r>
                      <a:endParaRPr lang="en-US" sz="2000" b="1" i="0" u="none" strike="noStrike">
                        <a:effectLst/>
                        <a:latin typeface="Times New Roman"/>
                      </a:endParaRPr>
                    </a:p>
                  </a:txBody>
                  <a:tcPr marL="9525" marR="9525" marT="9525" marB="0" anchor="ctr">
                    <a:solidFill>
                      <a:schemeClr val="accent1">
                        <a:lumMod val="40000"/>
                        <a:lumOff val="60000"/>
                      </a:schemeClr>
                    </a:solidFill>
                  </a:tcPr>
                </a:tc>
              </a:tr>
              <a:tr h="628918">
                <a:tc>
                  <a:txBody>
                    <a:bodyPr/>
                    <a:lstStyle/>
                    <a:p>
                      <a:pPr algn="l" fontAlgn="ctr"/>
                      <a:r>
                        <a:rPr lang="vi-VN" sz="2000" b="1" u="none" strike="noStrike">
                          <a:effectLst/>
                        </a:rPr>
                        <a:t> - Điểm TBCHT đạt từ  6</a:t>
                      </a:r>
                      <a:r>
                        <a:rPr lang="vi-VN" sz="2000" b="1" u="none" strike="noStrike" baseline="30000">
                          <a:effectLst/>
                        </a:rPr>
                        <a:t>đ</a:t>
                      </a:r>
                      <a:r>
                        <a:rPr lang="vi-VN" sz="2000" b="1" u="none" strike="noStrike">
                          <a:effectLst/>
                        </a:rPr>
                        <a:t>, 00 đến cận 7</a:t>
                      </a:r>
                      <a:r>
                        <a:rPr lang="vi-VN" sz="2000" b="1" u="none" strike="noStrike" baseline="30000">
                          <a:effectLst/>
                        </a:rPr>
                        <a:t>đ</a:t>
                      </a:r>
                      <a:r>
                        <a:rPr lang="vi-VN" sz="2000" b="1" u="none" strike="noStrike">
                          <a:effectLst/>
                        </a:rPr>
                        <a:t>, 00</a:t>
                      </a:r>
                      <a:endParaRPr lang="vi-VN" sz="20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000" b="1" u="none" strike="noStrike">
                          <a:effectLst/>
                        </a:rPr>
                        <a:t>7</a:t>
                      </a:r>
                      <a:endParaRPr lang="en-US" sz="2000" b="1" i="0" u="none" strike="noStrike">
                        <a:effectLst/>
                        <a:latin typeface="Times New Roman"/>
                      </a:endParaRPr>
                    </a:p>
                  </a:txBody>
                  <a:tcPr marL="9525" marR="9525" marT="9525" marB="0" anchor="ctr">
                    <a:solidFill>
                      <a:schemeClr val="accent1">
                        <a:lumMod val="40000"/>
                        <a:lumOff val="60000"/>
                      </a:schemeClr>
                    </a:solidFill>
                  </a:tcPr>
                </a:tc>
              </a:tr>
              <a:tr h="628918">
                <a:tc>
                  <a:txBody>
                    <a:bodyPr/>
                    <a:lstStyle/>
                    <a:p>
                      <a:pPr algn="l" fontAlgn="ctr"/>
                      <a:r>
                        <a:rPr lang="vi-VN" sz="2000" b="1" u="none" strike="noStrike">
                          <a:effectLst/>
                        </a:rPr>
                        <a:t> - Điểm TBCHT đạt từ  5</a:t>
                      </a:r>
                      <a:r>
                        <a:rPr lang="vi-VN" sz="2000" b="1" u="none" strike="noStrike" baseline="30000">
                          <a:effectLst/>
                        </a:rPr>
                        <a:t>đ</a:t>
                      </a:r>
                      <a:r>
                        <a:rPr lang="vi-VN" sz="2000" b="1" u="none" strike="noStrike">
                          <a:effectLst/>
                        </a:rPr>
                        <a:t>, 00 đến cận 6</a:t>
                      </a:r>
                      <a:r>
                        <a:rPr lang="vi-VN" sz="2000" b="1" u="none" strike="noStrike" baseline="30000">
                          <a:effectLst/>
                        </a:rPr>
                        <a:t>đ</a:t>
                      </a:r>
                      <a:r>
                        <a:rPr lang="vi-VN" sz="2000" b="1" u="none" strike="noStrike">
                          <a:effectLst/>
                        </a:rPr>
                        <a:t>, 00</a:t>
                      </a:r>
                      <a:endParaRPr lang="vi-VN" sz="20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000" b="1" u="none" strike="noStrike">
                          <a:effectLst/>
                        </a:rPr>
                        <a:t>6</a:t>
                      </a:r>
                      <a:endParaRPr lang="en-US" sz="2000" b="1" i="0" u="none" strike="noStrike">
                        <a:effectLst/>
                        <a:latin typeface="Times New Roman"/>
                      </a:endParaRPr>
                    </a:p>
                  </a:txBody>
                  <a:tcPr marL="9525" marR="9525" marT="9525" marB="0" anchor="ctr">
                    <a:solidFill>
                      <a:schemeClr val="accent1">
                        <a:lumMod val="40000"/>
                        <a:lumOff val="60000"/>
                      </a:schemeClr>
                    </a:solidFill>
                  </a:tcPr>
                </a:tc>
              </a:tr>
              <a:tr h="628918">
                <a:tc>
                  <a:txBody>
                    <a:bodyPr/>
                    <a:lstStyle/>
                    <a:p>
                      <a:pPr algn="l" fontAlgn="ctr"/>
                      <a:r>
                        <a:rPr lang="vi-VN" sz="2000" b="1" u="none" strike="noStrike">
                          <a:effectLst/>
                        </a:rPr>
                        <a:t> - Điểm TBCHT đạt dưới 5</a:t>
                      </a:r>
                      <a:r>
                        <a:rPr lang="vi-VN" sz="2000" b="1" u="none" strike="noStrike" baseline="30000">
                          <a:effectLst/>
                        </a:rPr>
                        <a:t>đ</a:t>
                      </a:r>
                      <a:endParaRPr lang="vi-VN" sz="20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000" b="1" u="none" strike="noStrike">
                          <a:effectLst/>
                        </a:rPr>
                        <a:t>5</a:t>
                      </a:r>
                      <a:endParaRPr lang="en-US" sz="20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866480" y="214326"/>
            <a:ext cx="6907404"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920866" cy="4198512"/>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Ý thức chấp hành các nội quy, quy chế và các quy định khác </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592673375"/>
              </p:ext>
            </p:extLst>
          </p:nvPr>
        </p:nvGraphicFramePr>
        <p:xfrm>
          <a:off x="2704564" y="1558344"/>
          <a:ext cx="6207616" cy="4312872"/>
        </p:xfrm>
        <a:graphic>
          <a:graphicData uri="http://schemas.openxmlformats.org/drawingml/2006/table">
            <a:tbl>
              <a:tblPr>
                <a:tableStyleId>{5C22544A-7EE6-4342-B048-85BDC9FD1C3A}</a:tableStyleId>
              </a:tblPr>
              <a:tblGrid>
                <a:gridCol w="5610730"/>
                <a:gridCol w="596886"/>
              </a:tblGrid>
              <a:tr h="349124">
                <a:tc>
                  <a:txBody>
                    <a:bodyPr/>
                    <a:lstStyle/>
                    <a:p>
                      <a:pPr algn="just" fontAlgn="ctr"/>
                      <a:r>
                        <a:rPr lang="vi-VN" sz="1600" u="none" strike="noStrike">
                          <a:effectLst/>
                        </a:rPr>
                        <a:t> - Không vi phạm pháp luật, chủ trương của các cấp, thông báo của Nhà trường</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just" fontAlgn="ctr"/>
                      <a:r>
                        <a:rPr lang="vi-VN" sz="1600" u="none" strike="noStrike">
                          <a:effectLst/>
                        </a:rPr>
                        <a:t> - Thực hiện nghiêm túc việc kê khai thông tin cá nhân, đăng ký nội &amp; ngoại trú</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just" fontAlgn="ctr"/>
                      <a:r>
                        <a:rPr lang="vi-VN" sz="1600" u="none" strike="noStrike">
                          <a:effectLst/>
                        </a:rPr>
                        <a:t> - Tham gia đầy đủ giờ sinh hoạt chủ nhiệm lớp (vắng 1 buổi -1 điểm)</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just" fontAlgn="ctr"/>
                      <a:r>
                        <a:rPr lang="vi-VN" sz="1600" u="none" strike="noStrike">
                          <a:effectLst/>
                        </a:rPr>
                        <a:t> - Không vi phạm đồng phục, tác phong, ngôn phong (vi phạm 1 lần -1 điểm)</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just" fontAlgn="ctr"/>
                      <a:r>
                        <a:rPr lang="vi-VN" sz="1600" u="none" strike="noStrike">
                          <a:effectLst/>
                        </a:rPr>
                        <a:t> - Đeo thẻ HSSV khi vào trường (vi phạm 1 lần -1 điểm)</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just" fontAlgn="ctr"/>
                      <a:r>
                        <a:rPr lang="vi-VN" sz="1600" u="none" strike="noStrike">
                          <a:effectLst/>
                        </a:rPr>
                        <a:t> - Tham gia khám sức khỏe định kỳ</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631394">
                <a:tc>
                  <a:txBody>
                    <a:bodyPr/>
                    <a:lstStyle/>
                    <a:p>
                      <a:pPr algn="just" fontAlgn="ctr"/>
                      <a:r>
                        <a:rPr lang="vi-VN" sz="1600" u="none" strike="noStrike">
                          <a:effectLst/>
                        </a:rPr>
                        <a:t> - Có ý thức chấp hành về giữ gìn vệ sinh, bảo vệ môi trường, bảo vệ tài sản chung (vi phạm 1 lần -2 điểm)</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just" fontAlgn="ctr"/>
                      <a:r>
                        <a:rPr lang="vi-VN" sz="1600" u="none" strike="noStrike">
                          <a:effectLst/>
                        </a:rPr>
                        <a:t> - Đóng học phí, BHYT, KTX đúng thời hạn (đóng trễ hạn -2 điểm/1tháng)</a:t>
                      </a:r>
                      <a:endParaRPr lang="vi-VN" sz="1600" b="0"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just" fontAlgn="ctr"/>
                      <a:r>
                        <a:rPr lang="vi-VN" sz="1600" u="none" strike="noStrike">
                          <a:effectLst/>
                        </a:rPr>
                        <a:t> - Thực hiện nghiêm túc và đầy đủ trong việc lấy ý kiến phản hồi từ người học</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635616" y="214326"/>
            <a:ext cx="7138267"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224450" cy="377351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en-US" sz="2400" b="1" kern="0">
                <a:solidFill>
                  <a:srgbClr val="000099"/>
                </a:solidFill>
                <a:effectLst>
                  <a:outerShdw blurRad="38100" dist="38100" dir="2700000" algn="tl">
                    <a:srgbClr val="000000">
                      <a:alpha val="43137"/>
                    </a:srgbClr>
                  </a:outerShdw>
                </a:effectLst>
                <a:latin typeface="Arial"/>
              </a:rPr>
              <a:t>Điểm trừ</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001909495"/>
              </p:ext>
            </p:extLst>
          </p:nvPr>
        </p:nvGraphicFramePr>
        <p:xfrm>
          <a:off x="2099256" y="1558344"/>
          <a:ext cx="6674627" cy="3859988"/>
        </p:xfrm>
        <a:graphic>
          <a:graphicData uri="http://schemas.openxmlformats.org/drawingml/2006/table">
            <a:tbl>
              <a:tblPr>
                <a:tableStyleId>{5C22544A-7EE6-4342-B048-85BDC9FD1C3A}</a:tableStyleId>
              </a:tblPr>
              <a:tblGrid>
                <a:gridCol w="6032836"/>
                <a:gridCol w="641791"/>
              </a:tblGrid>
              <a:tr h="471689">
                <a:tc>
                  <a:txBody>
                    <a:bodyPr/>
                    <a:lstStyle/>
                    <a:p>
                      <a:pPr algn="just" fontAlgn="ctr"/>
                      <a:r>
                        <a:rPr lang="vi-VN" sz="1800" b="1" u="none" strike="noStrike">
                          <a:effectLst/>
                        </a:rPr>
                        <a:t> - Bị kiểm điểm</a:t>
                      </a:r>
                      <a:endParaRPr lang="vi-VN"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solidFill>
                            <a:srgbClr val="FF0000"/>
                          </a:solidFill>
                          <a:effectLst/>
                        </a:rPr>
                        <a:t>-1</a:t>
                      </a:r>
                      <a:endParaRPr lang="en-US" sz="1800" b="1" i="0" u="none" strike="noStrike">
                        <a:solidFill>
                          <a:srgbClr val="FF0000"/>
                        </a:solidFill>
                        <a:effectLst/>
                        <a:latin typeface="Times New Roman"/>
                      </a:endParaRPr>
                    </a:p>
                  </a:txBody>
                  <a:tcPr marL="9525" marR="9525" marT="9525" marB="0" anchor="ctr">
                    <a:solidFill>
                      <a:schemeClr val="accent1">
                        <a:lumMod val="40000"/>
                        <a:lumOff val="60000"/>
                      </a:schemeClr>
                    </a:solidFill>
                  </a:tcPr>
                </a:tc>
              </a:tr>
              <a:tr h="471689">
                <a:tc>
                  <a:txBody>
                    <a:bodyPr/>
                    <a:lstStyle/>
                    <a:p>
                      <a:pPr algn="just" fontAlgn="ctr"/>
                      <a:r>
                        <a:rPr lang="en-US" sz="1800" b="1" u="none" strike="noStrike">
                          <a:effectLst/>
                        </a:rPr>
                        <a:t> - Vi phạm kỷ luật ở mức khiển trách</a:t>
                      </a:r>
                      <a:endParaRPr lang="en-US"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-2</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471689">
                <a:tc>
                  <a:txBody>
                    <a:bodyPr/>
                    <a:lstStyle/>
                    <a:p>
                      <a:pPr algn="just" fontAlgn="ctr"/>
                      <a:r>
                        <a:rPr lang="en-US" sz="1800" b="1" u="none" strike="noStrike">
                          <a:effectLst/>
                        </a:rPr>
                        <a:t> - Vi phạm kỷ luật ở mức cảnh cáo</a:t>
                      </a:r>
                      <a:endParaRPr lang="en-US"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-5</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471689">
                <a:tc>
                  <a:txBody>
                    <a:bodyPr/>
                    <a:lstStyle/>
                    <a:p>
                      <a:pPr algn="just" fontAlgn="ctr"/>
                      <a:r>
                        <a:rPr lang="vi-VN" sz="1800" b="1" u="none" strike="noStrike">
                          <a:effectLst/>
                        </a:rPr>
                        <a:t> - Mang, tàng trữ, sử dụng thuốc lá, kể cả thuốc lá điện tử</a:t>
                      </a:r>
                      <a:endParaRPr lang="vi-VN"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solidFill>
                            <a:srgbClr val="FF0000"/>
                          </a:solidFill>
                          <a:effectLst/>
                        </a:rPr>
                        <a:t>-5</a:t>
                      </a:r>
                      <a:endParaRPr lang="en-US" sz="1800" b="1" i="0" u="none" strike="noStrike">
                        <a:solidFill>
                          <a:srgbClr val="FF0000"/>
                        </a:solidFill>
                        <a:effectLst/>
                        <a:latin typeface="Times New Roman"/>
                      </a:endParaRPr>
                    </a:p>
                  </a:txBody>
                  <a:tcPr marL="9525" marR="9525" marT="9525" marB="0" anchor="ctr">
                    <a:solidFill>
                      <a:schemeClr val="accent1">
                        <a:lumMod val="40000"/>
                        <a:lumOff val="60000"/>
                      </a:schemeClr>
                    </a:solidFill>
                  </a:tcPr>
                </a:tc>
              </a:tr>
              <a:tr h="471689">
                <a:tc>
                  <a:txBody>
                    <a:bodyPr/>
                    <a:lstStyle/>
                    <a:p>
                      <a:pPr algn="just" fontAlgn="ctr"/>
                      <a:r>
                        <a:rPr lang="vi-VN" sz="1800" b="1" u="none" strike="noStrike">
                          <a:effectLst/>
                        </a:rPr>
                        <a:t> - Vi phạm bảo hộ lao động 01 lần</a:t>
                      </a:r>
                      <a:endParaRPr lang="vi-VN"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-5</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471689">
                <a:tc>
                  <a:txBody>
                    <a:bodyPr/>
                    <a:lstStyle/>
                    <a:p>
                      <a:pPr algn="just" fontAlgn="ctr"/>
                      <a:r>
                        <a:rPr lang="vi-VN" sz="1800" b="1" u="none" strike="noStrike">
                          <a:effectLst/>
                        </a:rPr>
                        <a:t> - Vi phạm về vệ sinh môi trường</a:t>
                      </a:r>
                      <a:endParaRPr lang="vi-VN"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-2</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471689">
                <a:tc>
                  <a:txBody>
                    <a:bodyPr/>
                    <a:lstStyle/>
                    <a:p>
                      <a:pPr algn="just" fontAlgn="ctr"/>
                      <a:r>
                        <a:rPr lang="en-US" sz="1800" b="1" u="none" strike="noStrike">
                          <a:effectLst/>
                        </a:rPr>
                        <a:t> - Vi phạm Luật an toàn giao thông</a:t>
                      </a:r>
                      <a:endParaRPr lang="en-US"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-10</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471689">
                <a:tc>
                  <a:txBody>
                    <a:bodyPr/>
                    <a:lstStyle/>
                    <a:p>
                      <a:pPr algn="just" fontAlgn="ctr"/>
                      <a:r>
                        <a:rPr lang="vi-VN" sz="1800" b="1" u="none" strike="noStrike">
                          <a:effectLst/>
                        </a:rPr>
                        <a:t> - Vô lễ, đánh nhau</a:t>
                      </a:r>
                      <a:endParaRPr lang="vi-VN"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-5</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189408" y="214326"/>
            <a:ext cx="6584476" cy="838200"/>
          </a:xfrm>
          <a:prstGeom prst="rect">
            <a:avLst/>
          </a:prstGeom>
        </p:spPr>
        <p:txBody>
          <a:bodyPr>
            <a:normAutofit fontScale="92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843593" cy="377351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kumimoji="0" lang="en-US" sz="20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rPr>
              <a:t>T</a:t>
            </a:r>
            <a:r>
              <a:rPr lang="vi-VN" sz="2000" b="1" kern="0" smtClean="0">
                <a:solidFill>
                  <a:srgbClr val="000099"/>
                </a:solidFill>
                <a:effectLst>
                  <a:outerShdw blurRad="38100" dist="38100" dir="2700000" algn="tl">
                    <a:srgbClr val="000000">
                      <a:alpha val="43137"/>
                    </a:srgbClr>
                  </a:outerShdw>
                </a:effectLst>
              </a:rPr>
              <a:t>ham </a:t>
            </a:r>
            <a:r>
              <a:rPr lang="vi-VN" sz="2000" b="1" kern="0">
                <a:solidFill>
                  <a:srgbClr val="000099"/>
                </a:solidFill>
                <a:effectLst>
                  <a:outerShdw blurRad="38100" dist="38100" dir="2700000" algn="tl">
                    <a:srgbClr val="000000">
                      <a:alpha val="43137"/>
                    </a:srgbClr>
                  </a:outerShdw>
                </a:effectLst>
              </a:rPr>
              <a:t>gia các hoạt động chính trị - xã hội, văn hóa, văn nghệ, thể thao</a:t>
            </a:r>
            <a:endParaRPr kumimoji="0" lang="en-US" sz="20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689892416"/>
              </p:ext>
            </p:extLst>
          </p:nvPr>
        </p:nvGraphicFramePr>
        <p:xfrm>
          <a:off x="2653048" y="1558344"/>
          <a:ext cx="6120836" cy="3773512"/>
        </p:xfrm>
        <a:graphic>
          <a:graphicData uri="http://schemas.openxmlformats.org/drawingml/2006/table">
            <a:tbl>
              <a:tblPr>
                <a:tableStyleId>{5C22544A-7EE6-4342-B048-85BDC9FD1C3A}</a:tableStyleId>
              </a:tblPr>
              <a:tblGrid>
                <a:gridCol w="5532294"/>
                <a:gridCol w="588542"/>
              </a:tblGrid>
              <a:tr h="943378">
                <a:tc>
                  <a:txBody>
                    <a:bodyPr/>
                    <a:lstStyle/>
                    <a:p>
                      <a:pPr algn="just" fontAlgn="ctr"/>
                      <a:r>
                        <a:rPr lang="vi-VN" sz="1600" b="1" u="none" strike="noStrike">
                          <a:effectLst/>
                        </a:rPr>
                        <a:t> - Tham gia các hoạt động ngoại khóa, hỗ trợ, cổ vũ cho các hoạt động văn hóa, văn nghệ, thể thao do lớp, khoa tổ chức (1 lần/2điểm)</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solidFill>
                            <a:srgbClr val="FF0000"/>
                          </a:solidFill>
                          <a:effectLst/>
                        </a:rPr>
                        <a:t>4</a:t>
                      </a:r>
                      <a:endParaRPr lang="en-US" sz="1600" b="1" i="0" u="none" strike="noStrike">
                        <a:solidFill>
                          <a:srgbClr val="FF0000"/>
                        </a:solidFill>
                        <a:effectLst/>
                        <a:latin typeface="Times New Roman"/>
                      </a:endParaRPr>
                    </a:p>
                  </a:txBody>
                  <a:tcPr marL="9525" marR="9525" marT="9525" marB="0" anchor="ctr">
                    <a:solidFill>
                      <a:schemeClr val="accent1">
                        <a:lumMod val="40000"/>
                        <a:lumOff val="60000"/>
                      </a:schemeClr>
                    </a:solidFill>
                  </a:tcPr>
                </a:tc>
              </a:tr>
              <a:tr h="943378">
                <a:tc>
                  <a:txBody>
                    <a:bodyPr/>
                    <a:lstStyle/>
                    <a:p>
                      <a:pPr algn="just" fontAlgn="ctr"/>
                      <a:r>
                        <a:rPr lang="vi-VN" sz="1600" b="1" u="none" strike="noStrike">
                          <a:effectLst/>
                        </a:rPr>
                        <a:t> - Tham gia các hoạt động ngoại khóa, hỗ trợ, cổ vũ cho các hoạt động lễ hội, văn hóa, văn nghệ, thể thao do Nhà trường tổ chức</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943378">
                <a:tc>
                  <a:txBody>
                    <a:bodyPr/>
                    <a:lstStyle/>
                    <a:p>
                      <a:pPr algn="just" fontAlgn="ctr"/>
                      <a:r>
                        <a:rPr lang="vi-VN" sz="1600" b="1" u="none" strike="noStrike">
                          <a:effectLst/>
                        </a:rPr>
                        <a:t> - Tham gia các hoạt động ngoại khóa, hỗ trợ, cổ vũ cho các hoạt động lễ hội, văn hóa, văn nghệ, thể thao do Thành phố tổ chức</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943378">
                <a:tc>
                  <a:txBody>
                    <a:bodyPr/>
                    <a:lstStyle/>
                    <a:p>
                      <a:pPr algn="just" fontAlgn="ctr"/>
                      <a:r>
                        <a:rPr lang="vi-VN" sz="1600" b="1" u="none" strike="noStrike">
                          <a:effectLst/>
                        </a:rPr>
                        <a:t> - Tham gia các buổi báo cáo chuyên đề về tình hình chính trị, thời sự, xã hội do nhà trường tổ chức. Tham gia hoạt động về nguồn, tham gia di tích lịch sử</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609858" y="214326"/>
            <a:ext cx="7164025"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2011018" cy="4018208"/>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T</a:t>
            </a:r>
            <a:r>
              <a:rPr lang="vi-VN" sz="2400" b="1" kern="0" smtClean="0">
                <a:solidFill>
                  <a:srgbClr val="000099"/>
                </a:solidFill>
                <a:effectLst>
                  <a:outerShdw blurRad="38100" dist="38100" dir="2700000" algn="tl">
                    <a:srgbClr val="000000">
                      <a:alpha val="43137"/>
                    </a:srgbClr>
                  </a:outerShdw>
                </a:effectLst>
              </a:rPr>
              <a:t>ham </a:t>
            </a:r>
            <a:r>
              <a:rPr lang="vi-VN" sz="2400" b="1" kern="0">
                <a:solidFill>
                  <a:srgbClr val="000099"/>
                </a:solidFill>
                <a:effectLst>
                  <a:outerShdw blurRad="38100" dist="38100" dir="2700000" algn="tl">
                    <a:srgbClr val="000000">
                      <a:alpha val="43137"/>
                    </a:srgbClr>
                  </a:outerShdw>
                </a:effectLst>
              </a:rPr>
              <a:t>gia </a:t>
            </a:r>
            <a:r>
              <a:rPr lang="vi-VN" sz="2400" b="1" kern="0" smtClean="0">
                <a:solidFill>
                  <a:srgbClr val="000099"/>
                </a:solidFill>
                <a:effectLst>
                  <a:outerShdw blurRad="38100" dist="38100" dir="2700000" algn="tl">
                    <a:srgbClr val="000000">
                      <a:alpha val="43137"/>
                    </a:srgbClr>
                  </a:outerShdw>
                </a:effectLst>
              </a:rPr>
              <a:t>hoạt </a:t>
            </a:r>
            <a:r>
              <a:rPr lang="vi-VN" sz="2400" b="1" kern="0">
                <a:solidFill>
                  <a:srgbClr val="000099"/>
                </a:solidFill>
                <a:effectLst>
                  <a:outerShdw blurRad="38100" dist="38100" dir="2700000" algn="tl">
                    <a:srgbClr val="000000">
                      <a:alpha val="43137"/>
                    </a:srgbClr>
                  </a:outerShdw>
                </a:effectLst>
              </a:rPr>
              <a:t>động công ích</a:t>
            </a:r>
            <a:r>
              <a:rPr lang="vi-VN" sz="2400" b="1" kern="0">
                <a:solidFill>
                  <a:srgbClr val="000099"/>
                </a:solidFill>
                <a:effectLst>
                  <a:outerShdw blurRad="38100" dist="38100" dir="2700000" algn="tl">
                    <a:srgbClr val="000000">
                      <a:alpha val="43137"/>
                    </a:srgbClr>
                  </a:outerShdw>
                </a:effectLst>
              </a:rPr>
              <a:t>, </a:t>
            </a:r>
            <a:r>
              <a:rPr lang="vi-VN" sz="2400" b="1" kern="0" smtClean="0">
                <a:solidFill>
                  <a:srgbClr val="000099"/>
                </a:solidFill>
                <a:effectLst>
                  <a:outerShdw blurRad="38100" dist="38100" dir="2700000" algn="tl">
                    <a:srgbClr val="000000">
                      <a:alpha val="43137"/>
                    </a:srgbClr>
                  </a:outerShdw>
                </a:effectLst>
              </a:rPr>
              <a:t>tình</a:t>
            </a:r>
            <a:r>
              <a:rPr lang="en-US" sz="2400" b="1" kern="0" smtClean="0">
                <a:solidFill>
                  <a:srgbClr val="000099"/>
                </a:solidFill>
                <a:effectLst>
                  <a:outerShdw blurRad="38100" dist="38100" dir="2700000" algn="tl">
                    <a:srgbClr val="000000">
                      <a:alpha val="43137"/>
                    </a:srgbClr>
                  </a:outerShdw>
                </a:effectLst>
              </a:rPr>
              <a:t> </a:t>
            </a:r>
            <a:r>
              <a:rPr lang="vi-VN" sz="2400" b="1" kern="0" smtClean="0">
                <a:solidFill>
                  <a:srgbClr val="000099"/>
                </a:solidFill>
                <a:effectLst>
                  <a:outerShdw blurRad="38100" dist="38100" dir="2700000" algn="tl">
                    <a:srgbClr val="000000">
                      <a:alpha val="43137"/>
                    </a:srgbClr>
                  </a:outerShdw>
                </a:effectLst>
              </a:rPr>
              <a:t>nguyện</a:t>
            </a:r>
            <a:r>
              <a:rPr lang="vi-VN" sz="2400" b="1" kern="0">
                <a:solidFill>
                  <a:srgbClr val="000099"/>
                </a:solidFill>
                <a:effectLst>
                  <a:outerShdw blurRad="38100" dist="38100" dir="2700000" algn="tl">
                    <a:srgbClr val="000000">
                      <a:alpha val="43137"/>
                    </a:srgbClr>
                  </a:outerShdw>
                </a:effectLst>
              </a:rPr>
              <a:t>, công tác xã hội</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869307524"/>
              </p:ext>
            </p:extLst>
          </p:nvPr>
        </p:nvGraphicFramePr>
        <p:xfrm>
          <a:off x="2743200" y="1558344"/>
          <a:ext cx="6207617" cy="4043964"/>
        </p:xfrm>
        <a:graphic>
          <a:graphicData uri="http://schemas.openxmlformats.org/drawingml/2006/table">
            <a:tbl>
              <a:tblPr>
                <a:tableStyleId>{5C22544A-7EE6-4342-B048-85BDC9FD1C3A}</a:tableStyleId>
              </a:tblPr>
              <a:tblGrid>
                <a:gridCol w="5687136"/>
                <a:gridCol w="520481"/>
              </a:tblGrid>
              <a:tr h="514091">
                <a:tc>
                  <a:txBody>
                    <a:bodyPr/>
                    <a:lstStyle/>
                    <a:p>
                      <a:pPr algn="just" fontAlgn="ctr"/>
                      <a:r>
                        <a:rPr lang="vi-VN" sz="1600" b="1" u="none" strike="noStrike">
                          <a:effectLst/>
                        </a:rPr>
                        <a:t> - Hỗ trợ các ngày hội tư vấn tuyển sinh</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514091">
                <a:tc>
                  <a:txBody>
                    <a:bodyPr/>
                    <a:lstStyle/>
                    <a:p>
                      <a:pPr algn="just" fontAlgn="ctr"/>
                      <a:r>
                        <a:rPr lang="vi-VN" sz="1600" b="1" u="none" strike="noStrike">
                          <a:effectLst/>
                        </a:rPr>
                        <a:t> - Tham gia đội công tác xã hội</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14091">
                <a:tc>
                  <a:txBody>
                    <a:bodyPr/>
                    <a:lstStyle/>
                    <a:p>
                      <a:pPr algn="just" fontAlgn="ctr"/>
                      <a:r>
                        <a:rPr lang="en-US" sz="1600" b="1" u="none" strike="noStrike">
                          <a:effectLst/>
                        </a:rPr>
                        <a:t> - Tham gia mùa hè xanh, chiến dịch tình nguyện</a:t>
                      </a:r>
                      <a:endParaRPr lang="en-US"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14091">
                <a:tc>
                  <a:txBody>
                    <a:bodyPr/>
                    <a:lstStyle/>
                    <a:p>
                      <a:pPr algn="just" fontAlgn="ctr"/>
                      <a:r>
                        <a:rPr lang="en-US" sz="1600" b="1" u="none" strike="noStrike">
                          <a:effectLst/>
                        </a:rPr>
                        <a:t> - Tham gia tiếp sức mùa thi, hỗ trợ HSSV</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28930">
                <a:tc>
                  <a:txBody>
                    <a:bodyPr/>
                    <a:lstStyle/>
                    <a:p>
                      <a:pPr algn="just" fontAlgn="ctr"/>
                      <a:r>
                        <a:rPr lang="vi-VN" sz="1600" b="1" u="none" strike="noStrike">
                          <a:effectLst/>
                        </a:rPr>
                        <a:t> - Tham gia hiến máu nhân đạo (nếu tham gia tại địa phương phải có giấy xác nhận)</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solidFill>
                            <a:srgbClr val="FF0000"/>
                          </a:solidFill>
                          <a:effectLst/>
                        </a:rPr>
                        <a:t>5</a:t>
                      </a:r>
                      <a:endParaRPr lang="en-US" sz="1600" b="1" i="0" u="none" strike="noStrike">
                        <a:solidFill>
                          <a:srgbClr val="FF0000"/>
                        </a:solidFill>
                        <a:effectLst/>
                        <a:latin typeface="Times New Roman"/>
                      </a:endParaRPr>
                    </a:p>
                  </a:txBody>
                  <a:tcPr marL="9525" marR="9525" marT="9525" marB="0" anchor="ctr">
                    <a:solidFill>
                      <a:schemeClr val="accent1">
                        <a:lumMod val="40000"/>
                        <a:lumOff val="60000"/>
                      </a:schemeClr>
                    </a:solidFill>
                  </a:tcPr>
                </a:tc>
              </a:tr>
              <a:tr h="528930">
                <a:tc>
                  <a:txBody>
                    <a:bodyPr/>
                    <a:lstStyle/>
                    <a:p>
                      <a:pPr algn="just" fontAlgn="ctr"/>
                      <a:r>
                        <a:rPr lang="vi-VN" sz="1600" b="1" u="none" strike="noStrike">
                          <a:effectLst/>
                        </a:rPr>
                        <a:t> - Tham gia Chủ nhật xanh, lao động tình nguyện (01 buổi)</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solidFill>
                            <a:srgbClr val="FF0000"/>
                          </a:solidFill>
                          <a:effectLst/>
                        </a:rPr>
                        <a:t>5</a:t>
                      </a:r>
                      <a:endParaRPr lang="en-US" sz="1600" b="1" i="0" u="none" strike="noStrike">
                        <a:solidFill>
                          <a:srgbClr val="FF0000"/>
                        </a:solidFill>
                        <a:effectLst/>
                        <a:latin typeface="Times New Roman"/>
                      </a:endParaRPr>
                    </a:p>
                  </a:txBody>
                  <a:tcPr marL="9525" marR="9525" marT="9525" marB="0" anchor="ctr">
                    <a:solidFill>
                      <a:schemeClr val="accent1">
                        <a:lumMod val="40000"/>
                        <a:lumOff val="60000"/>
                      </a:schemeClr>
                    </a:solidFill>
                  </a:tcPr>
                </a:tc>
              </a:tr>
              <a:tr h="929740">
                <a:tc>
                  <a:txBody>
                    <a:bodyPr/>
                    <a:lstStyle/>
                    <a:p>
                      <a:pPr algn="just" fontAlgn="ctr"/>
                      <a:r>
                        <a:rPr lang="vi-VN" sz="1600" b="1" u="none" strike="noStrike">
                          <a:effectLst/>
                        </a:rPr>
                        <a:t> - Tham gia đóng góp, hỗ trợ các hoạt động tình nguyện như: giúp đồng bào bị bão lụt, xây nhà tình bạn, trung tâm khuyết tật</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866480" y="214326"/>
            <a:ext cx="6907404"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663288" cy="377351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en-US" sz="2000" b="1" kern="0">
                <a:solidFill>
                  <a:srgbClr val="000099"/>
                </a:solidFill>
                <a:effectLst>
                  <a:outerShdw blurRad="38100" dist="38100" dir="2700000" algn="tl">
                    <a:srgbClr val="000000">
                      <a:alpha val="43137"/>
                    </a:srgbClr>
                  </a:outerShdw>
                </a:effectLst>
                <a:latin typeface="Arial"/>
              </a:rPr>
              <a:t>Tham gia tuyên truyền, phòng chống tội phạm và các tệ nạn xã hội </a:t>
            </a:r>
            <a:endParaRPr kumimoji="0" lang="en-US" sz="20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4032964101"/>
              </p:ext>
            </p:extLst>
          </p:nvPr>
        </p:nvGraphicFramePr>
        <p:xfrm>
          <a:off x="2562896" y="1558344"/>
          <a:ext cx="5966289" cy="3773510"/>
        </p:xfrm>
        <a:graphic>
          <a:graphicData uri="http://schemas.openxmlformats.org/drawingml/2006/table">
            <a:tbl>
              <a:tblPr>
                <a:tableStyleId>{5C22544A-7EE6-4342-B048-85BDC9FD1C3A}</a:tableStyleId>
              </a:tblPr>
              <a:tblGrid>
                <a:gridCol w="5392607"/>
                <a:gridCol w="573682"/>
              </a:tblGrid>
              <a:tr h="1886755">
                <a:tc>
                  <a:txBody>
                    <a:bodyPr/>
                    <a:lstStyle/>
                    <a:p>
                      <a:pPr algn="just" fontAlgn="ctr"/>
                      <a:r>
                        <a:rPr lang="en-US" sz="2400" b="1" u="none" strike="noStrike">
                          <a:effectLst/>
                        </a:rPr>
                        <a:t> </a:t>
                      </a:r>
                      <a:r>
                        <a:rPr lang="en-US" sz="2600" b="1" u="none" strike="noStrike">
                          <a:effectLst/>
                        </a:rPr>
                        <a:t>- Tham gia các buổi tuyên truyền, phòng chống tội phạm và các TNXH khác</a:t>
                      </a:r>
                      <a:endParaRPr lang="en-US" sz="2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3</a:t>
                      </a:r>
                      <a:endParaRPr lang="en-US" sz="24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1886755">
                <a:tc>
                  <a:txBody>
                    <a:bodyPr/>
                    <a:lstStyle/>
                    <a:p>
                      <a:pPr algn="just" fontAlgn="ctr"/>
                      <a:r>
                        <a:rPr lang="vi-VN" sz="2400" b="1" u="none" strike="noStrike">
                          <a:effectLst/>
                        </a:rPr>
                        <a:t> - Tham gia phòng chống tiêu cực, TNXH, giúp đỡ người bị nạn, nhặt của rơi…</a:t>
                      </a:r>
                      <a:endParaRPr lang="vi-VN" sz="24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5</a:t>
                      </a:r>
                      <a:endParaRPr lang="en-US" sz="24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700010" y="214326"/>
            <a:ext cx="7073873"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424047" y="1558344"/>
            <a:ext cx="2165564" cy="4250028"/>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Ý thức, tinh thần, thái độ, uy tín, kỹ năng tổ chức và hiệu quả công việc </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005547499"/>
              </p:ext>
            </p:extLst>
          </p:nvPr>
        </p:nvGraphicFramePr>
        <p:xfrm>
          <a:off x="2589611" y="1558344"/>
          <a:ext cx="6374085" cy="4365939"/>
        </p:xfrm>
        <a:graphic>
          <a:graphicData uri="http://schemas.openxmlformats.org/drawingml/2006/table">
            <a:tbl>
              <a:tblPr>
                <a:tableStyleId>{5C22544A-7EE6-4342-B048-85BDC9FD1C3A}</a:tableStyleId>
              </a:tblPr>
              <a:tblGrid>
                <a:gridCol w="5902674"/>
                <a:gridCol w="471411"/>
              </a:tblGrid>
              <a:tr h="1098038">
                <a:tc>
                  <a:txBody>
                    <a:bodyPr/>
                    <a:lstStyle/>
                    <a:p>
                      <a:pPr algn="just" fontAlgn="ctr"/>
                      <a:r>
                        <a:rPr lang="vi-VN" sz="1600" b="1" u="none" strike="noStrike">
                          <a:effectLst/>
                        </a:rPr>
                        <a:t> - UV.BCH Đoàn trường; UV.BTK.HSV; BTĐ khoa; Chỉ huy trưởng; Đội trưởng các đội nhóm cấp trường; Chủ nhiệm CLB cấp trường hoàn thành tốt nhiệm vụ</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1018591">
                <a:tc>
                  <a:txBody>
                    <a:bodyPr/>
                    <a:lstStyle/>
                    <a:p>
                      <a:pPr algn="just" fontAlgn="ctr"/>
                      <a:r>
                        <a:rPr lang="vi-VN" sz="1600" b="1" u="none" strike="noStrike">
                          <a:effectLst/>
                        </a:rPr>
                        <a:t> - Lớp trưởng; BTĐ lớp; Chi hội trưởng; UV.BCHĐ khoa; Chỉ huy phó; Đội phó các đội, nhóm, CLB cấp trường, khoa hoàn thành tốt nhiệm vụ</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8</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75636">
                <a:tc>
                  <a:txBody>
                    <a:bodyPr/>
                    <a:lstStyle/>
                    <a:p>
                      <a:pPr algn="just" fontAlgn="ctr"/>
                      <a:r>
                        <a:rPr lang="en-US" sz="1600" b="1" u="none" strike="noStrike">
                          <a:effectLst/>
                        </a:rPr>
                        <a:t> - Lớp phó; phó BT Đoàn; chi hội phó hoàn thành tốt nhiệm vụ</a:t>
                      </a:r>
                      <a:endParaRPr lang="en-US"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6</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75636">
                <a:tc>
                  <a:txBody>
                    <a:bodyPr/>
                    <a:lstStyle/>
                    <a:p>
                      <a:pPr algn="just" fontAlgn="ctr"/>
                      <a:r>
                        <a:rPr lang="vi-VN" sz="1600" b="1" u="none" strike="noStrike">
                          <a:effectLst/>
                        </a:rPr>
                        <a:t> - Tổ trưởng; UV.BCH chi đoàn, Hội SV hoàn thành tốt nhiệm vụ</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4</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1098038">
                <a:tc>
                  <a:txBody>
                    <a:bodyPr/>
                    <a:lstStyle/>
                    <a:p>
                      <a:pPr algn="just" fontAlgn="ctr"/>
                      <a:r>
                        <a:rPr lang="vi-VN" sz="1600" b="1" u="none" strike="noStrike">
                          <a:effectLst/>
                        </a:rPr>
                        <a:t> - CBL; CBĐ và trưởng, phó các đội nhóm, HSV được Nhà trường hoặc các đoàn thể khen thưởng vì có thành tích trong công tác lớp, đoàn, hội, đội, nhóm</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45464" y="214326"/>
            <a:ext cx="7228419"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358695" y="1558344"/>
            <a:ext cx="2011018" cy="4159876"/>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Ý thức, tinh thần, thái độ, uy tín, kỹ năng tổ chức và hiệu quả công việc</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607257631"/>
              </p:ext>
            </p:extLst>
          </p:nvPr>
        </p:nvGraphicFramePr>
        <p:xfrm>
          <a:off x="2498502" y="1558344"/>
          <a:ext cx="6529588" cy="4069726"/>
        </p:xfrm>
        <a:graphic>
          <a:graphicData uri="http://schemas.openxmlformats.org/drawingml/2006/table">
            <a:tbl>
              <a:tblPr>
                <a:tableStyleId>{5C22544A-7EE6-4342-B048-85BDC9FD1C3A}</a:tableStyleId>
              </a:tblPr>
              <a:tblGrid>
                <a:gridCol w="5901743"/>
                <a:gridCol w="627845"/>
              </a:tblGrid>
              <a:tr h="597741">
                <a:tc>
                  <a:txBody>
                    <a:bodyPr/>
                    <a:lstStyle/>
                    <a:p>
                      <a:pPr algn="just" fontAlgn="ctr"/>
                      <a:r>
                        <a:rPr lang="vi-VN" sz="1600" b="1" u="none" strike="noStrike">
                          <a:effectLst/>
                        </a:rPr>
                        <a:t> - Tham gia đầy đủ các buổi tập huấn CBL, CBĐ (vắng 1 buổi -1 điểm)</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97741">
                <a:tc>
                  <a:txBody>
                    <a:bodyPr/>
                    <a:lstStyle/>
                    <a:p>
                      <a:pPr algn="just" fontAlgn="ctr"/>
                      <a:r>
                        <a:rPr lang="vi-VN" sz="1600" b="1" u="none" strike="noStrike">
                          <a:effectLst/>
                        </a:rPr>
                        <a:t> - Cộng tác viên trường trực của Đoàn thanh niên, Hội sinh viên</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97741">
                <a:tc>
                  <a:txBody>
                    <a:bodyPr/>
                    <a:lstStyle/>
                    <a:p>
                      <a:pPr algn="just" fontAlgn="ctr"/>
                      <a:r>
                        <a:rPr lang="vi-VN" sz="1600" b="1" u="none" strike="noStrike">
                          <a:effectLst/>
                        </a:rPr>
                        <a:t> - Tham gia các câu lạc bộ đội nhóm</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97741">
                <a:tc>
                  <a:txBody>
                    <a:bodyPr/>
                    <a:lstStyle/>
                    <a:p>
                      <a:pPr algn="just" fontAlgn="ctr"/>
                      <a:r>
                        <a:rPr lang="vi-VN" sz="1600" b="1" u="none" strike="noStrike">
                          <a:effectLst/>
                        </a:rPr>
                        <a:t> - HSSV tham gia các hoạt động trong và ngoài trường hoàn thành tốt nhiệm vụ</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1081021">
                <a:tc>
                  <a:txBody>
                    <a:bodyPr/>
                    <a:lstStyle/>
                    <a:p>
                      <a:pPr algn="just" fontAlgn="b"/>
                      <a:r>
                        <a:rPr lang="vi-VN" sz="1600" b="1" u="none" strike="noStrike">
                          <a:effectLst/>
                        </a:rPr>
                        <a:t> - HSSV hỗ trợ Ban cán sự lớp, Ban chấp hành Đoàn, GVCN/CVHT hoàn thành tốt nhiệm vụ của lớp (được GVCN/CVHT xác </a:t>
                      </a:r>
                      <a:r>
                        <a:rPr lang="vi-VN" sz="1600" b="1" u="none" strike="noStrike">
                          <a:effectLst/>
                        </a:rPr>
                        <a:t>nhận</a:t>
                      </a:r>
                      <a:r>
                        <a:rPr lang="vi-VN" sz="1600" b="1" u="none" strike="noStrike" smtClean="0">
                          <a:effectLst/>
                        </a:rPr>
                        <a:t>)</a:t>
                      </a:r>
                      <a:endParaRPr lang="en-US" sz="1600" b="1" u="none" strike="noStrike" smtClean="0">
                        <a:effectLst/>
                      </a:endParaRPr>
                    </a:p>
                    <a:p>
                      <a:pPr algn="just" fontAlgn="b"/>
                      <a:endParaRPr lang="vi-VN" sz="1600" b="1" i="0" u="none" strike="noStrike">
                        <a:solidFill>
                          <a:srgbClr val="000000"/>
                        </a:solidFill>
                        <a:effectLst/>
                        <a:latin typeface="Times New Roman"/>
                      </a:endParaRPr>
                    </a:p>
                  </a:txBody>
                  <a:tcPr marL="9525" marR="9525" marT="9525" marB="0" anchor="b">
                    <a:solidFill>
                      <a:schemeClr val="accent1">
                        <a:lumMod val="40000"/>
                        <a:lumOff val="60000"/>
                      </a:schemeClr>
                    </a:solidFill>
                  </a:tcPr>
                </a:tc>
                <a:tc>
                  <a:txBody>
                    <a:bodyPr/>
                    <a:lstStyle/>
                    <a:p>
                      <a:pPr algn="ctr" fontAlgn="ctr"/>
                      <a:r>
                        <a:rPr lang="en-US" sz="1600" b="1" u="none" strike="noStrike">
                          <a:solidFill>
                            <a:srgbClr val="FF0000"/>
                          </a:solidFill>
                          <a:effectLst/>
                        </a:rPr>
                        <a:t>5</a:t>
                      </a:r>
                      <a:endParaRPr lang="en-US" sz="1600" b="1" i="0" u="none" strike="noStrike">
                        <a:solidFill>
                          <a:srgbClr val="FF0000"/>
                        </a:solidFill>
                        <a:effectLst/>
                        <a:latin typeface="Times New Roman"/>
                      </a:endParaRPr>
                    </a:p>
                  </a:txBody>
                  <a:tcPr marL="9525" marR="9525" marT="9525" marB="0" anchor="ctr">
                    <a:solidFill>
                      <a:schemeClr val="accent1">
                        <a:lumMod val="40000"/>
                        <a:lumOff val="60000"/>
                      </a:schemeClr>
                    </a:solidFill>
                  </a:tcPr>
                </a:tc>
              </a:tr>
              <a:tr h="597741">
                <a:tc>
                  <a:txBody>
                    <a:bodyPr/>
                    <a:lstStyle/>
                    <a:p>
                      <a:pPr algn="just" fontAlgn="ctr"/>
                      <a:r>
                        <a:rPr lang="vi-VN" sz="1600" b="1" u="none" strike="noStrike">
                          <a:effectLst/>
                        </a:rPr>
                        <a:t> - Đạt danh hiệu Học sinh 3 rèn luyện; Sinh viên 5 tốt cấp trường</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45464" y="214326"/>
            <a:ext cx="7228419"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972381" cy="377351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Ý thức, tinh thần, thái độ, uy tín, kỹ năng tổ chức và hiệu quả công việc</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926370744"/>
              </p:ext>
            </p:extLst>
          </p:nvPr>
        </p:nvGraphicFramePr>
        <p:xfrm>
          <a:off x="2768959" y="1558344"/>
          <a:ext cx="6004924" cy="3773510"/>
        </p:xfrm>
        <a:graphic>
          <a:graphicData uri="http://schemas.openxmlformats.org/drawingml/2006/table">
            <a:tbl>
              <a:tblPr>
                <a:tableStyleId>{5C22544A-7EE6-4342-B048-85BDC9FD1C3A}</a:tableStyleId>
              </a:tblPr>
              <a:tblGrid>
                <a:gridCol w="5427527"/>
                <a:gridCol w="577397"/>
              </a:tblGrid>
              <a:tr h="754702">
                <a:tc>
                  <a:txBody>
                    <a:bodyPr/>
                    <a:lstStyle/>
                    <a:p>
                      <a:pPr algn="just" fontAlgn="ctr"/>
                      <a:r>
                        <a:rPr lang="vi-VN" sz="1600" b="1" u="none" strike="noStrike">
                          <a:effectLst/>
                        </a:rPr>
                        <a:t> - HSSV là ĐV được CBCS xác nhận: ĐV đủ tư cách hoàn thành tốt nhiệm vụ</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754702">
                <a:tc>
                  <a:txBody>
                    <a:bodyPr/>
                    <a:lstStyle/>
                    <a:p>
                      <a:pPr algn="just" fontAlgn="ctr"/>
                      <a:r>
                        <a:rPr lang="vi-VN" sz="1600" b="1" u="none" strike="noStrike">
                          <a:effectLst/>
                        </a:rPr>
                        <a:t> - HSSV là ĐV được CBCS xác nhận: ĐV đủ tư cách hoàn thành nhiệm vụ</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3</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754702">
                <a:tc>
                  <a:txBody>
                    <a:bodyPr/>
                    <a:lstStyle/>
                    <a:p>
                      <a:pPr algn="just" fontAlgn="ctr"/>
                      <a:r>
                        <a:rPr lang="vi-VN" sz="1600" b="1" u="none" strike="noStrike">
                          <a:effectLst/>
                        </a:rPr>
                        <a:t> - HSSV là Đoàn viên được cơ sở Đoàn xác nhận là Đoàn viên tích cực</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754702">
                <a:tc>
                  <a:txBody>
                    <a:bodyPr/>
                    <a:lstStyle/>
                    <a:p>
                      <a:pPr algn="just" fontAlgn="ctr"/>
                      <a:r>
                        <a:rPr lang="vi-VN" sz="1600" b="1" u="none" strike="noStrike">
                          <a:effectLst/>
                        </a:rPr>
                        <a:t> - HSSV được kết nạp Đoàn</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3</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754702">
                <a:tc>
                  <a:txBody>
                    <a:bodyPr/>
                    <a:lstStyle/>
                    <a:p>
                      <a:pPr algn="just" fontAlgn="ctr"/>
                      <a:r>
                        <a:rPr lang="vi-VN" sz="1600" b="1" u="none" strike="noStrike">
                          <a:effectLst/>
                        </a:rPr>
                        <a:t> - HSSV được kết nạp Đảng</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1217518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45464" y="214326"/>
            <a:ext cx="7228419"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208039" y="1558344"/>
            <a:ext cx="2323648" cy="399245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Hỗ trợ và tham gia tích cực vào các HĐ chung của lớp, khoa và Nhà trường</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285980691"/>
              </p:ext>
            </p:extLst>
          </p:nvPr>
        </p:nvGraphicFramePr>
        <p:xfrm>
          <a:off x="2627289" y="1558344"/>
          <a:ext cx="6146593" cy="3992452"/>
        </p:xfrm>
        <a:graphic>
          <a:graphicData uri="http://schemas.openxmlformats.org/drawingml/2006/table">
            <a:tbl>
              <a:tblPr>
                <a:tableStyleId>{5C22544A-7EE6-4342-B048-85BDC9FD1C3A}</a:tableStyleId>
              </a:tblPr>
              <a:tblGrid>
                <a:gridCol w="5555574"/>
                <a:gridCol w="591019"/>
              </a:tblGrid>
              <a:tr h="998113">
                <a:tc>
                  <a:txBody>
                    <a:bodyPr/>
                    <a:lstStyle/>
                    <a:p>
                      <a:pPr algn="just" fontAlgn="ctr"/>
                      <a:r>
                        <a:rPr lang="en-US" sz="1800" b="1" u="none" strike="noStrike">
                          <a:effectLst/>
                        </a:rPr>
                        <a:t> - Trực tiếp tham gia, hỗ trợ các cuộc thi học thuật, VH, VN, TDTT của lớp, cấp khoa</a:t>
                      </a:r>
                      <a:endParaRPr lang="en-US"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solidFill>
                            <a:srgbClr val="FF0000"/>
                          </a:solidFill>
                          <a:effectLst/>
                        </a:rPr>
                        <a:t>5</a:t>
                      </a:r>
                      <a:endParaRPr lang="en-US" sz="1800" b="1" i="0" u="none" strike="noStrike">
                        <a:solidFill>
                          <a:srgbClr val="FF0000"/>
                        </a:solidFill>
                        <a:effectLst/>
                        <a:latin typeface="Times New Roman"/>
                      </a:endParaRPr>
                    </a:p>
                  </a:txBody>
                  <a:tcPr marL="9525" marR="9525" marT="9525" marB="0" anchor="ctr">
                    <a:solidFill>
                      <a:schemeClr val="accent1">
                        <a:lumMod val="40000"/>
                        <a:lumOff val="60000"/>
                      </a:schemeClr>
                    </a:solidFill>
                  </a:tcPr>
                </a:tc>
              </a:tr>
              <a:tr h="998113">
                <a:tc>
                  <a:txBody>
                    <a:bodyPr/>
                    <a:lstStyle/>
                    <a:p>
                      <a:pPr algn="just" fontAlgn="ctr"/>
                      <a:r>
                        <a:rPr lang="vi-VN" sz="1800" b="1" u="none" strike="noStrike">
                          <a:effectLst/>
                        </a:rPr>
                        <a:t> - Trực tiếp tham gia, hỗ trợ các cuộc thi học thuật, VH, VN, TDTT cấp trường</a:t>
                      </a:r>
                      <a:endParaRPr lang="vi-VN"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5</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998113">
                <a:tc>
                  <a:txBody>
                    <a:bodyPr/>
                    <a:lstStyle/>
                    <a:p>
                      <a:pPr algn="just" fontAlgn="ctr"/>
                      <a:r>
                        <a:rPr lang="en-US" sz="1800" b="1" u="none" strike="noStrike">
                          <a:effectLst/>
                        </a:rPr>
                        <a:t> - Trực tiếp tham gia, hỗ trợ các cuộc thi học thuật, VH, VN, TDTT cấp thành phố</a:t>
                      </a:r>
                      <a:endParaRPr lang="en-US"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10</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998113">
                <a:tc>
                  <a:txBody>
                    <a:bodyPr/>
                    <a:lstStyle/>
                    <a:p>
                      <a:pPr algn="just" fontAlgn="ctr"/>
                      <a:r>
                        <a:rPr lang="vi-VN" sz="1800" b="1" u="none" strike="noStrike">
                          <a:effectLst/>
                        </a:rPr>
                        <a:t> - Trực tiếp tham gia, hỗ trợ công tác tuyển sinh của trường</a:t>
                      </a:r>
                      <a:endParaRPr lang="vi-VN"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5</a:t>
                      </a:r>
                      <a:endParaRPr lang="en-US"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1217518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45464" y="214326"/>
            <a:ext cx="7228419"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360608" y="1558344"/>
            <a:ext cx="2730322" cy="377351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b="1" kern="0">
                <a:solidFill>
                  <a:srgbClr val="000099"/>
                </a:solidFill>
                <a:effectLst>
                  <a:outerShdw blurRad="38100" dist="38100" dir="2700000" algn="tl">
                    <a:srgbClr val="000000">
                      <a:alpha val="43137"/>
                    </a:srgbClr>
                  </a:outerShdw>
                </a:effectLst>
              </a:rPr>
              <a:t>Có thành tích trong NCKH, tham gia các cuộc thi, sáng kiến CTKT được Nhà trường hoặc các cơ quan có thẩm quyền khen thưởng (BK, GK. . .)</a:t>
            </a:r>
            <a:endParaRPr kumimoji="0" lang="en-US"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55627063"/>
              </p:ext>
            </p:extLst>
          </p:nvPr>
        </p:nvGraphicFramePr>
        <p:xfrm>
          <a:off x="3090930" y="1558344"/>
          <a:ext cx="5438255" cy="3773510"/>
        </p:xfrm>
        <a:graphic>
          <a:graphicData uri="http://schemas.openxmlformats.org/drawingml/2006/table">
            <a:tbl>
              <a:tblPr>
                <a:tableStyleId>{5C22544A-7EE6-4342-B048-85BDC9FD1C3A}</a:tableStyleId>
              </a:tblPr>
              <a:tblGrid>
                <a:gridCol w="4915346"/>
                <a:gridCol w="522909"/>
              </a:tblGrid>
              <a:tr h="1886755">
                <a:tc>
                  <a:txBody>
                    <a:bodyPr/>
                    <a:lstStyle/>
                    <a:p>
                      <a:pPr algn="just" fontAlgn="ctr"/>
                      <a:r>
                        <a:rPr lang="vi-VN" sz="2400" b="1" u="none" strike="noStrike">
                          <a:effectLst/>
                        </a:rPr>
                        <a:t> - Tham gia các cuộc thi và đạt giải cấp khoa, trường</a:t>
                      </a:r>
                      <a:endParaRPr lang="vi-VN" sz="24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5</a:t>
                      </a:r>
                      <a:endParaRPr lang="en-US" sz="2400" b="1" i="0" u="none" strike="noStrike">
                        <a:effectLst/>
                        <a:latin typeface="Times New Roman"/>
                      </a:endParaRPr>
                    </a:p>
                  </a:txBody>
                  <a:tcPr marL="9525" marR="9525" marT="9525" marB="0" anchor="ctr">
                    <a:solidFill>
                      <a:schemeClr val="accent1">
                        <a:lumMod val="40000"/>
                        <a:lumOff val="60000"/>
                      </a:schemeClr>
                    </a:solidFill>
                  </a:tcPr>
                </a:tc>
              </a:tr>
              <a:tr h="1886755">
                <a:tc>
                  <a:txBody>
                    <a:bodyPr/>
                    <a:lstStyle/>
                    <a:p>
                      <a:pPr algn="just" fontAlgn="ctr"/>
                      <a:r>
                        <a:rPr lang="vi-VN" sz="2400" b="1" u="none" strike="noStrike">
                          <a:effectLst/>
                        </a:rPr>
                        <a:t> - Tham gia kỳ thi cấp khoa, trường nhưng không đạt giải</a:t>
                      </a:r>
                      <a:endParaRPr lang="vi-VN" sz="24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2</a:t>
                      </a:r>
                      <a:endParaRPr lang="en-US" sz="24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1217518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45464" y="214326"/>
            <a:ext cx="7228419"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208039" y="1558344"/>
            <a:ext cx="2448900" cy="4082602"/>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Điểm thưởng vượt khung: Được cộng vào điểm </a:t>
            </a:r>
            <a:r>
              <a:rPr lang="vi-VN" sz="2400" b="1" kern="0">
                <a:solidFill>
                  <a:srgbClr val="000099"/>
                </a:solidFill>
                <a:effectLst>
                  <a:outerShdw blurRad="38100" dist="38100" dir="2700000" algn="tl">
                    <a:srgbClr val="000000">
                      <a:alpha val="43137"/>
                    </a:srgbClr>
                  </a:outerShdw>
                </a:effectLst>
              </a:rPr>
              <a:t>tổng </a:t>
            </a:r>
            <a:r>
              <a:rPr lang="vi-VN" sz="2400" b="1" kern="0" smtClean="0">
                <a:solidFill>
                  <a:srgbClr val="000099"/>
                </a:solidFill>
                <a:effectLst>
                  <a:outerShdw blurRad="38100" dist="38100" dir="2700000" algn="tl">
                    <a:srgbClr val="000000">
                      <a:alpha val="43137"/>
                    </a:srgbClr>
                  </a:outerShdw>
                </a:effectLst>
              </a:rPr>
              <a:t>nhưng </a:t>
            </a:r>
            <a:r>
              <a:rPr lang="vi-VN" sz="2400" b="1" kern="0">
                <a:solidFill>
                  <a:srgbClr val="000099"/>
                </a:solidFill>
                <a:effectLst>
                  <a:outerShdw blurRad="38100" dist="38100" dir="2700000" algn="tl">
                    <a:srgbClr val="000000">
                      <a:alpha val="43137"/>
                    </a:srgbClr>
                  </a:outerShdw>
                </a:effectLst>
              </a:rPr>
              <a:t>không vượt quá 100 điểm</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2690068"/>
              </p:ext>
            </p:extLst>
          </p:nvPr>
        </p:nvGraphicFramePr>
        <p:xfrm>
          <a:off x="2656939" y="1558344"/>
          <a:ext cx="6116944" cy="4095480"/>
        </p:xfrm>
        <a:graphic>
          <a:graphicData uri="http://schemas.openxmlformats.org/drawingml/2006/table">
            <a:tbl>
              <a:tblPr>
                <a:tableStyleId>{5C22544A-7EE6-4342-B048-85BDC9FD1C3A}</a:tableStyleId>
              </a:tblPr>
              <a:tblGrid>
                <a:gridCol w="5528776"/>
                <a:gridCol w="588168"/>
              </a:tblGrid>
              <a:tr h="511935">
                <a:tc>
                  <a:txBody>
                    <a:bodyPr/>
                    <a:lstStyle/>
                    <a:p>
                      <a:pPr algn="just" fontAlgn="ctr"/>
                      <a:r>
                        <a:rPr lang="vi-VN" sz="1600" b="1" u="none" strike="noStrike">
                          <a:effectLst/>
                        </a:rPr>
                        <a:t> - Tham gia đội tự quản KTX được xác nhận hoàn thành tốt nhiệm vụ</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20</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11935">
                <a:tc>
                  <a:txBody>
                    <a:bodyPr/>
                    <a:lstStyle/>
                    <a:p>
                      <a:pPr algn="just" fontAlgn="ctr"/>
                      <a:r>
                        <a:rPr lang="vi-VN" sz="1600" b="1" u="none" strike="noStrike">
                          <a:effectLst/>
                        </a:rPr>
                        <a:t> - Tham gia đội an toàn giao thông được xác nhận hoàn thành tốt nhiệm vụ</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11935">
                <a:tc>
                  <a:txBody>
                    <a:bodyPr/>
                    <a:lstStyle/>
                    <a:p>
                      <a:pPr algn="just" fontAlgn="ctr"/>
                      <a:r>
                        <a:rPr lang="vi-VN" sz="1600" b="1" u="none" strike="noStrike">
                          <a:effectLst/>
                        </a:rPr>
                        <a:t> - Một học phần có điểm trung bình ≥ 8,0: được +2 điểm</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511935">
                <a:tc>
                  <a:txBody>
                    <a:bodyPr/>
                    <a:lstStyle/>
                    <a:p>
                      <a:pPr algn="just" fontAlgn="ctr"/>
                      <a:r>
                        <a:rPr lang="vi-VN" sz="1600" b="1" u="none" strike="noStrike">
                          <a:effectLst/>
                        </a:rPr>
                        <a:t> - Tham gia các cuộc thi và đạt giải cấp thành phố, toàn quốc</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511935">
                <a:tc>
                  <a:txBody>
                    <a:bodyPr/>
                    <a:lstStyle/>
                    <a:p>
                      <a:pPr algn="just" fontAlgn="ctr"/>
                      <a:r>
                        <a:rPr lang="vi-VN" sz="1600" b="1" u="none" strike="noStrike">
                          <a:effectLst/>
                        </a:rPr>
                        <a:t> - Tham gia các cuộc thi cấp thành phố, toàn quốc nhưng không đạt giải</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511935">
                <a:tc>
                  <a:txBody>
                    <a:bodyPr/>
                    <a:lstStyle/>
                    <a:p>
                      <a:pPr algn="just" fontAlgn="ctr"/>
                      <a:r>
                        <a:rPr lang="vi-VN" sz="1600" b="1" u="none" strike="noStrike">
                          <a:effectLst/>
                        </a:rPr>
                        <a:t> - Nhận giấy khen cấp Trường</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511935">
                <a:tc>
                  <a:txBody>
                    <a:bodyPr/>
                    <a:lstStyle/>
                    <a:p>
                      <a:pPr algn="just" fontAlgn="ctr"/>
                      <a:r>
                        <a:rPr lang="en-US" sz="1600" b="1" u="none" strike="noStrike">
                          <a:effectLst/>
                        </a:rPr>
                        <a:t> - Nhận giấy khen cấp Thành phố</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511935">
                <a:tc>
                  <a:txBody>
                    <a:bodyPr/>
                    <a:lstStyle/>
                    <a:p>
                      <a:pPr algn="just" fontAlgn="ctr"/>
                      <a:r>
                        <a:rPr lang="en-US" sz="1600" b="1" u="none" strike="noStrike">
                          <a:effectLst/>
                        </a:rPr>
                        <a:t> - Nhận giấy khen cấp Toàn quốc</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15</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570292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smtClean="0">
                <a:solidFill>
                  <a:srgbClr val="0000CC"/>
                </a:solidFill>
              </a:rPr>
              <a:t>CÁCH ĐÁNH GIÁ KẾT QUẢ HỌC TẬP THEO MÔN HỌC</a:t>
            </a:r>
            <a:endParaRPr lang="en-US" sz="4000" b="1">
              <a:solidFill>
                <a:srgbClr val="0000CC"/>
              </a:solidFill>
            </a:endParaRPr>
          </a:p>
        </p:txBody>
      </p:sp>
      <p:sp>
        <p:nvSpPr>
          <p:cNvPr id="4" name="Oval 3"/>
          <p:cNvSpPr/>
          <p:nvPr/>
        </p:nvSpPr>
        <p:spPr>
          <a:xfrm>
            <a:off x="7180998" y="1721311"/>
            <a:ext cx="1335205"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chemeClr val="tx1"/>
                </a:solidFill>
              </a:rPr>
              <a:t> A</a:t>
            </a:r>
            <a:endParaRPr lang="en-US" sz="2800" b="1">
              <a:solidFill>
                <a:schemeClr val="tx1"/>
              </a:solidFill>
            </a:endParaRPr>
          </a:p>
        </p:txBody>
      </p:sp>
      <p:sp>
        <p:nvSpPr>
          <p:cNvPr id="10" name="Rectangle 9"/>
          <p:cNvSpPr/>
          <p:nvPr/>
        </p:nvSpPr>
        <p:spPr>
          <a:xfrm>
            <a:off x="472459" y="1606885"/>
            <a:ext cx="3583199"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GIỎI</a:t>
            </a:r>
            <a:endParaRPr lang="en-US" sz="2800">
              <a:solidFill>
                <a:schemeClr val="tx1"/>
              </a:solidFill>
            </a:endParaRPr>
          </a:p>
        </p:txBody>
      </p:sp>
      <p:sp>
        <p:nvSpPr>
          <p:cNvPr id="19" name="Rectangle 18"/>
          <p:cNvSpPr/>
          <p:nvPr/>
        </p:nvSpPr>
        <p:spPr>
          <a:xfrm>
            <a:off x="4629669" y="1653825"/>
            <a:ext cx="2004609"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8,5 - 10</a:t>
            </a:r>
            <a:endParaRPr lang="en-US" sz="2800">
              <a:solidFill>
                <a:schemeClr val="tx1"/>
              </a:solidFill>
            </a:endParaRPr>
          </a:p>
        </p:txBody>
      </p:sp>
      <p:sp>
        <p:nvSpPr>
          <p:cNvPr id="20" name="Rectangle 19"/>
          <p:cNvSpPr/>
          <p:nvPr/>
        </p:nvSpPr>
        <p:spPr>
          <a:xfrm>
            <a:off x="472459" y="2330058"/>
            <a:ext cx="3583199"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KHÁ</a:t>
            </a:r>
            <a:endParaRPr lang="en-US" sz="2800">
              <a:solidFill>
                <a:schemeClr val="tx1"/>
              </a:solidFill>
            </a:endParaRPr>
          </a:p>
        </p:txBody>
      </p:sp>
      <p:sp>
        <p:nvSpPr>
          <p:cNvPr id="21" name="Rectangle 20"/>
          <p:cNvSpPr/>
          <p:nvPr/>
        </p:nvSpPr>
        <p:spPr>
          <a:xfrm>
            <a:off x="472459" y="3104854"/>
            <a:ext cx="3583199" cy="954107"/>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TRUNG BÌNH</a:t>
            </a:r>
            <a:endParaRPr lang="en-US" sz="2800">
              <a:solidFill>
                <a:schemeClr val="tx1"/>
              </a:solidFill>
            </a:endParaRPr>
          </a:p>
        </p:txBody>
      </p:sp>
      <p:sp>
        <p:nvSpPr>
          <p:cNvPr id="22" name="Rectangle 21"/>
          <p:cNvSpPr/>
          <p:nvPr/>
        </p:nvSpPr>
        <p:spPr>
          <a:xfrm>
            <a:off x="472453" y="4311867"/>
            <a:ext cx="3583199" cy="954107"/>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TRUNG BÌNH YẾU</a:t>
            </a:r>
            <a:endParaRPr lang="en-US" sz="2800">
              <a:solidFill>
                <a:schemeClr val="tx1"/>
              </a:solidFill>
            </a:endParaRPr>
          </a:p>
        </p:txBody>
      </p:sp>
      <p:sp>
        <p:nvSpPr>
          <p:cNvPr id="23" name="Rectangle 22"/>
          <p:cNvSpPr/>
          <p:nvPr/>
        </p:nvSpPr>
        <p:spPr>
          <a:xfrm>
            <a:off x="472454" y="5448352"/>
            <a:ext cx="3583199"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KÉM</a:t>
            </a:r>
            <a:endParaRPr lang="en-US" sz="2800">
              <a:solidFill>
                <a:schemeClr val="tx1"/>
              </a:solidFill>
            </a:endParaRPr>
          </a:p>
        </p:txBody>
      </p:sp>
      <p:sp>
        <p:nvSpPr>
          <p:cNvPr id="26" name="Rectangle 25"/>
          <p:cNvSpPr/>
          <p:nvPr/>
        </p:nvSpPr>
        <p:spPr>
          <a:xfrm>
            <a:off x="4629669" y="2355947"/>
            <a:ext cx="2004609"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7,0- 8,49</a:t>
            </a:r>
            <a:endParaRPr lang="en-US" sz="2800">
              <a:solidFill>
                <a:schemeClr val="tx1"/>
              </a:solidFill>
            </a:endParaRPr>
          </a:p>
        </p:txBody>
      </p:sp>
      <p:sp>
        <p:nvSpPr>
          <p:cNvPr id="27" name="Rectangle 26"/>
          <p:cNvSpPr/>
          <p:nvPr/>
        </p:nvSpPr>
        <p:spPr>
          <a:xfrm>
            <a:off x="4632746" y="3320297"/>
            <a:ext cx="2004609"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5,5 – 6,99</a:t>
            </a:r>
            <a:endParaRPr lang="en-US" sz="2800">
              <a:solidFill>
                <a:schemeClr val="tx1"/>
              </a:solidFill>
            </a:endParaRPr>
          </a:p>
        </p:txBody>
      </p:sp>
      <p:sp>
        <p:nvSpPr>
          <p:cNvPr id="28" name="Rectangle 27"/>
          <p:cNvSpPr/>
          <p:nvPr/>
        </p:nvSpPr>
        <p:spPr>
          <a:xfrm>
            <a:off x="4629668" y="4527310"/>
            <a:ext cx="2007687"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4,0 – 5,49</a:t>
            </a:r>
            <a:endParaRPr lang="en-US" sz="2800">
              <a:solidFill>
                <a:schemeClr val="tx1"/>
              </a:solidFill>
            </a:endParaRPr>
          </a:p>
        </p:txBody>
      </p:sp>
      <p:sp>
        <p:nvSpPr>
          <p:cNvPr id="29" name="Rectangle 28"/>
          <p:cNvSpPr/>
          <p:nvPr/>
        </p:nvSpPr>
        <p:spPr>
          <a:xfrm>
            <a:off x="4629669" y="5473600"/>
            <a:ext cx="2004609"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&lt; 4,0</a:t>
            </a:r>
            <a:endParaRPr lang="en-US" sz="2800">
              <a:solidFill>
                <a:schemeClr val="tx1"/>
              </a:solidFill>
            </a:endParaRPr>
          </a:p>
        </p:txBody>
      </p:sp>
      <p:sp>
        <p:nvSpPr>
          <p:cNvPr id="31" name="Oval 30"/>
          <p:cNvSpPr/>
          <p:nvPr/>
        </p:nvSpPr>
        <p:spPr>
          <a:xfrm>
            <a:off x="7168486" y="2444484"/>
            <a:ext cx="1335205"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chemeClr val="tx1"/>
                </a:solidFill>
              </a:rPr>
              <a:t> B</a:t>
            </a:r>
            <a:endParaRPr lang="en-US" sz="2800" b="1">
              <a:solidFill>
                <a:schemeClr val="tx1"/>
              </a:solidFill>
            </a:endParaRPr>
          </a:p>
        </p:txBody>
      </p:sp>
      <p:sp>
        <p:nvSpPr>
          <p:cNvPr id="32" name="Oval 31"/>
          <p:cNvSpPr/>
          <p:nvPr/>
        </p:nvSpPr>
        <p:spPr>
          <a:xfrm>
            <a:off x="7168487" y="3434723"/>
            <a:ext cx="1335205"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chemeClr val="tx1"/>
                </a:solidFill>
              </a:rPr>
              <a:t> C</a:t>
            </a:r>
            <a:endParaRPr lang="en-US" sz="2800" b="1">
              <a:solidFill>
                <a:schemeClr val="tx1"/>
              </a:solidFill>
            </a:endParaRPr>
          </a:p>
        </p:txBody>
      </p:sp>
      <p:sp>
        <p:nvSpPr>
          <p:cNvPr id="33" name="Oval 32"/>
          <p:cNvSpPr/>
          <p:nvPr/>
        </p:nvSpPr>
        <p:spPr>
          <a:xfrm>
            <a:off x="7180997" y="4584523"/>
            <a:ext cx="1335205"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chemeClr val="tx1"/>
                </a:solidFill>
              </a:rPr>
              <a:t> D</a:t>
            </a:r>
            <a:endParaRPr lang="en-US" sz="2800" b="1">
              <a:solidFill>
                <a:schemeClr val="tx1"/>
              </a:solidFill>
            </a:endParaRPr>
          </a:p>
        </p:txBody>
      </p:sp>
      <p:sp>
        <p:nvSpPr>
          <p:cNvPr id="34" name="Oval 33"/>
          <p:cNvSpPr/>
          <p:nvPr/>
        </p:nvSpPr>
        <p:spPr>
          <a:xfrm>
            <a:off x="7279944" y="5570656"/>
            <a:ext cx="1335205"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chemeClr val="tx1"/>
                </a:solidFill>
              </a:rPr>
              <a:t> F</a:t>
            </a:r>
            <a:endParaRPr lang="en-US" sz="2800" b="1">
              <a:solidFill>
                <a:schemeClr val="tx1"/>
              </a:solidFill>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4032732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4406" y="300251"/>
            <a:ext cx="6993228" cy="820211"/>
          </a:xfrm>
        </p:spPr>
        <p:txBody>
          <a:bodyPr>
            <a:normAutofit fontScale="90000"/>
          </a:bodyPr>
          <a:lstStyle/>
          <a:p>
            <a:pPr algn="ctr"/>
            <a:r>
              <a:rPr lang="en-US" sz="4000" b="1" smtClean="0">
                <a:solidFill>
                  <a:srgbClr val="0000CC"/>
                </a:solidFill>
              </a:rPr>
              <a:t>KẾT QUẢ HỌC TẬP HỌC KỲ 2/18 - 19</a:t>
            </a:r>
            <a:endParaRPr lang="en-US" sz="4000" b="1">
              <a:solidFill>
                <a:srgbClr val="0000CC"/>
              </a:solidFill>
            </a:endParaRPr>
          </a:p>
        </p:txBody>
      </p:sp>
      <p:sp>
        <p:nvSpPr>
          <p:cNvPr id="4" name="TG_Oval 19"/>
          <p:cNvSpPr/>
          <p:nvPr/>
        </p:nvSpPr>
        <p:spPr>
          <a:xfrm>
            <a:off x="5950434" y="1283922"/>
            <a:ext cx="2756294" cy="4730512"/>
          </a:xfrm>
          <a:prstGeom prst="donut">
            <a:avLst>
              <a:gd name="adj" fmla="val 8811"/>
            </a:avLst>
          </a:prstGeom>
          <a:solidFill>
            <a:srgbClr val="002060"/>
          </a:solidFill>
          <a:ln w="28575" cap="flat" cmpd="sng" algn="ctr">
            <a:solidFill>
              <a:schemeClr val="accent1">
                <a:alpha val="30000"/>
              </a:schemeClr>
            </a:solidFill>
            <a:prstDash val="solid"/>
          </a:ln>
          <a:effectLst>
            <a:outerShdw blurRad="63500" sx="102000" sy="102000" algn="ctr" rotWithShape="0">
              <a:schemeClr val="accent1">
                <a:alpha val="40000"/>
              </a:schemeClr>
            </a:outerShdw>
            <a:reflection blurRad="6350" stA="50000" endA="300" endPos="38500" dist="50800" dir="5400000" sy="-100000" algn="bl" rotWithShape="0"/>
          </a:effectLst>
          <a:scene3d>
            <a:camera prst="orthographicFront"/>
            <a:lightRig rig="glow" dir="t">
              <a:rot lat="0" lon="0" rev="17400000"/>
            </a:lightRig>
          </a:scene3d>
          <a:sp3d prstMaterial="clear">
            <a:bevelT w="558800" h="254000"/>
            <a:contourClr>
              <a:srgbClr val="FFFFFF"/>
            </a:contourClr>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effectLst/>
                <a:uLnTx/>
                <a:uFillTx/>
                <a:latin typeface="Arial"/>
                <a:ea typeface="+mn-ea"/>
                <a:cs typeface="+mn-cs"/>
              </a:rPr>
              <a:t> </a:t>
            </a:r>
            <a:r>
              <a:rPr kumimoji="0" lang="en-US" sz="3200" b="1" i="0" u="none" strike="noStrike" kern="0" cap="none" spc="0" normalizeH="0" baseline="0" noProof="0" smtClean="0">
                <a:ln>
                  <a:noFill/>
                </a:ln>
                <a:effectLst/>
                <a:uLnTx/>
                <a:uFillTx/>
                <a:latin typeface="Arial"/>
                <a:ea typeface="+mn-ea"/>
                <a:cs typeface="+mn-cs"/>
              </a:rPr>
              <a:t>TÌNH</a:t>
            </a:r>
            <a:r>
              <a:rPr kumimoji="0" lang="en-US" sz="3200" b="1" i="0" u="none" strike="noStrike" kern="0" cap="none" spc="0" normalizeH="0" noProof="0" smtClean="0">
                <a:ln>
                  <a:noFill/>
                </a:ln>
                <a:effectLst/>
                <a:uLnTx/>
                <a:uFillTx/>
                <a:latin typeface="Arial"/>
                <a:ea typeface="+mn-ea"/>
                <a:cs typeface="+mn-cs"/>
              </a:rPr>
              <a:t> HÌNH HỌC TẬP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noProof="0" smtClean="0">
                <a:ln>
                  <a:noFill/>
                </a:ln>
                <a:effectLst/>
                <a:uLnTx/>
                <a:uFillTx/>
                <a:latin typeface="Arial"/>
                <a:ea typeface="+mn-ea"/>
                <a:cs typeface="+mn-cs"/>
              </a:rPr>
              <a:t>HỌC KỲ 2</a:t>
            </a:r>
            <a:endParaRPr kumimoji="0" lang="en-US" sz="3200" b="1" i="0" u="none" strike="noStrike" kern="0" cap="none" spc="0" normalizeH="0" baseline="0" noProof="0">
              <a:ln>
                <a:noFill/>
              </a:ln>
              <a:effectLst/>
              <a:uLnTx/>
              <a:uFillTx/>
              <a:latin typeface="Arial"/>
              <a:ea typeface="+mn-ea"/>
              <a:cs typeface="+mn-cs"/>
            </a:endParaRPr>
          </a:p>
        </p:txBody>
      </p:sp>
      <p:sp>
        <p:nvSpPr>
          <p:cNvPr id="11" name="Oval 10"/>
          <p:cNvSpPr/>
          <p:nvPr/>
        </p:nvSpPr>
        <p:spPr>
          <a:xfrm>
            <a:off x="4802697" y="2510685"/>
            <a:ext cx="928047"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rPr>
              <a:t>..</a:t>
            </a:r>
            <a:endParaRPr lang="en-US" sz="3200" b="1">
              <a:solidFill>
                <a:schemeClr val="tx1"/>
              </a:solidFill>
            </a:endParaRPr>
          </a:p>
        </p:txBody>
      </p:sp>
      <p:sp>
        <p:nvSpPr>
          <p:cNvPr id="12" name="Oval 11"/>
          <p:cNvSpPr/>
          <p:nvPr/>
        </p:nvSpPr>
        <p:spPr>
          <a:xfrm>
            <a:off x="4700040" y="3760796"/>
            <a:ext cx="928047"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a:t>
            </a:r>
            <a:endParaRPr lang="en-US" sz="2800" b="1">
              <a:solidFill>
                <a:schemeClr val="tx1"/>
              </a:solidFill>
            </a:endParaRPr>
          </a:p>
        </p:txBody>
      </p:sp>
      <p:sp>
        <p:nvSpPr>
          <p:cNvPr id="14" name="Rectangle 13"/>
          <p:cNvSpPr/>
          <p:nvPr/>
        </p:nvSpPr>
        <p:spPr>
          <a:xfrm>
            <a:off x="825027" y="2238029"/>
            <a:ext cx="3583199" cy="830997"/>
          </a:xfrm>
          <a:prstGeom prst="rect">
            <a:avLst/>
          </a:prstGeom>
          <a:solidFill>
            <a:srgbClr val="C46312"/>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400" b="1" kern="0" smtClean="0">
                <a:latin typeface="Arial"/>
              </a:rPr>
              <a:t>SỐ HỌC SINH </a:t>
            </a:r>
          </a:p>
          <a:p>
            <a:pPr lvl="0" algn="ctr">
              <a:defRPr/>
            </a:pPr>
            <a:r>
              <a:rPr lang="en-US" sz="2400" b="1" kern="0" smtClean="0">
                <a:latin typeface="Arial"/>
              </a:rPr>
              <a:t>HỌC TẬP  GIỎI</a:t>
            </a:r>
            <a:endParaRPr lang="en-US" sz="2400">
              <a:solidFill>
                <a:schemeClr val="tx1"/>
              </a:solidFill>
            </a:endParaRPr>
          </a:p>
        </p:txBody>
      </p:sp>
      <p:sp>
        <p:nvSpPr>
          <p:cNvPr id="15" name="Rectangle 14"/>
          <p:cNvSpPr/>
          <p:nvPr/>
        </p:nvSpPr>
        <p:spPr>
          <a:xfrm>
            <a:off x="825021" y="3488140"/>
            <a:ext cx="3583199" cy="830997"/>
          </a:xfrm>
          <a:prstGeom prst="rect">
            <a:avLst/>
          </a:prstGeom>
          <a:solidFill>
            <a:srgbClr val="C46312"/>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400" b="1" kern="0" smtClean="0">
                <a:latin typeface="Arial"/>
              </a:rPr>
              <a:t>SỐ HỌC SINH HỌC TẬP TRUNG BÌNH </a:t>
            </a:r>
            <a:endParaRPr lang="en-US" sz="2400">
              <a:solidFill>
                <a:schemeClr val="tx1"/>
              </a:solidFill>
            </a:endParaRPr>
          </a:p>
        </p:txBody>
      </p:sp>
      <p:sp>
        <p:nvSpPr>
          <p:cNvPr id="16" name="Rectangle 15"/>
          <p:cNvSpPr/>
          <p:nvPr/>
        </p:nvSpPr>
        <p:spPr>
          <a:xfrm>
            <a:off x="825020" y="4712932"/>
            <a:ext cx="3583199" cy="1200329"/>
          </a:xfrm>
          <a:prstGeom prst="rect">
            <a:avLst/>
          </a:prstGeom>
          <a:solidFill>
            <a:srgbClr val="C46312"/>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400" kern="0" smtClean="0">
                <a:solidFill>
                  <a:srgbClr val="FFFFFF"/>
                </a:solidFill>
                <a:effectLst>
                  <a:glow rad="101600">
                    <a:srgbClr val="6AA9D4">
                      <a:lumMod val="50000"/>
                      <a:alpha val="60000"/>
                    </a:srgbClr>
                  </a:glow>
                </a:effectLst>
                <a:latin typeface="Arial"/>
                <a:cs typeface="Arial" pitchFamily="34" charset="0"/>
              </a:rPr>
              <a:t> </a:t>
            </a:r>
            <a:r>
              <a:rPr lang="en-US" sz="2400" b="1" kern="0" smtClean="0">
                <a:latin typeface="Arial"/>
              </a:rPr>
              <a:t>SỐ HỌC SINH </a:t>
            </a:r>
          </a:p>
          <a:p>
            <a:pPr lvl="0" algn="ctr">
              <a:defRPr/>
            </a:pPr>
            <a:r>
              <a:rPr lang="en-US" sz="2400" b="1" kern="0" smtClean="0">
                <a:latin typeface="Arial"/>
              </a:rPr>
              <a:t>HỌC TẬP </a:t>
            </a:r>
          </a:p>
          <a:p>
            <a:pPr lvl="0" algn="ctr">
              <a:defRPr/>
            </a:pPr>
            <a:r>
              <a:rPr lang="en-US" sz="2400" b="1" kern="0" smtClean="0">
                <a:latin typeface="Arial"/>
              </a:rPr>
              <a:t>TRUNG BÌNH YẾU</a:t>
            </a:r>
            <a:endParaRPr lang="en-US" sz="2400">
              <a:solidFill>
                <a:schemeClr val="tx1"/>
              </a:solidFill>
            </a:endParaRPr>
          </a:p>
        </p:txBody>
      </p:sp>
      <p:sp>
        <p:nvSpPr>
          <p:cNvPr id="17" name="Oval 16"/>
          <p:cNvSpPr/>
          <p:nvPr/>
        </p:nvSpPr>
        <p:spPr>
          <a:xfrm>
            <a:off x="4802697" y="5201032"/>
            <a:ext cx="928047"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a:t>
            </a:r>
            <a:endParaRPr lang="en-US" sz="2800" b="1">
              <a:solidFill>
                <a:schemeClr val="tx1"/>
              </a:solidFill>
            </a:endParaRPr>
          </a:p>
        </p:txBody>
      </p:sp>
      <p:sp>
        <p:nvSpPr>
          <p:cNvPr id="10" name="Rectangle 9"/>
          <p:cNvSpPr/>
          <p:nvPr/>
        </p:nvSpPr>
        <p:spPr>
          <a:xfrm>
            <a:off x="825027" y="1128299"/>
            <a:ext cx="3583199" cy="830997"/>
          </a:xfrm>
          <a:prstGeom prst="rect">
            <a:avLst/>
          </a:prstGeom>
          <a:solidFill>
            <a:srgbClr val="C46312"/>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400" b="1" kern="0" smtClean="0">
                <a:latin typeface="Arial"/>
              </a:rPr>
              <a:t>SỐ HS</a:t>
            </a:r>
          </a:p>
          <a:p>
            <a:pPr lvl="0" algn="ctr">
              <a:defRPr/>
            </a:pPr>
            <a:r>
              <a:rPr lang="en-US" sz="2400" b="1" kern="0" smtClean="0">
                <a:latin typeface="Arial"/>
              </a:rPr>
              <a:t>HỌC TẬP  XUẤT SẮC</a:t>
            </a:r>
            <a:endParaRPr lang="en-US" sz="2400">
              <a:solidFill>
                <a:schemeClr val="tx1"/>
              </a:solidFill>
            </a:endParaRPr>
          </a:p>
        </p:txBody>
      </p:sp>
      <p:sp>
        <p:nvSpPr>
          <p:cNvPr id="18" name="Oval 17"/>
          <p:cNvSpPr/>
          <p:nvPr/>
        </p:nvSpPr>
        <p:spPr>
          <a:xfrm>
            <a:off x="4879605" y="1400955"/>
            <a:ext cx="928047"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rPr>
              <a:t>..</a:t>
            </a:r>
            <a:endParaRPr lang="en-US" sz="3200" b="1">
              <a:solidFill>
                <a:schemeClr val="tx1"/>
              </a:solidFill>
            </a:endParaRPr>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90145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0315" y="193183"/>
            <a:ext cx="6883819" cy="682580"/>
          </a:xfrm>
        </p:spPr>
        <p:txBody>
          <a:bodyPr>
            <a:normAutofit/>
          </a:bodyPr>
          <a:lstStyle/>
          <a:p>
            <a:pPr algn="ctr"/>
            <a:r>
              <a:rPr lang="en-US" sz="3200" b="1">
                <a:solidFill>
                  <a:srgbClr val="0000CC"/>
                </a:solidFill>
              </a:rPr>
              <a:t>CÁCH ĐÁNH GIÁ KẾT </a:t>
            </a:r>
            <a:r>
              <a:rPr lang="en-US" sz="3200" b="1" smtClean="0">
                <a:solidFill>
                  <a:srgbClr val="0000CC"/>
                </a:solidFill>
              </a:rPr>
              <a:t>QUẢ RÈN LUYỆN</a:t>
            </a:r>
            <a:endParaRPr lang="en-US" sz="3200" b="1"/>
          </a:p>
        </p:txBody>
      </p:sp>
      <p:sp>
        <p:nvSpPr>
          <p:cNvPr id="4" name="Rectangle 3"/>
          <p:cNvSpPr/>
          <p:nvPr/>
        </p:nvSpPr>
        <p:spPr>
          <a:xfrm>
            <a:off x="472459" y="1606885"/>
            <a:ext cx="4468031"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XUẤT SẮC</a:t>
            </a:r>
            <a:endParaRPr lang="en-US" sz="2800">
              <a:solidFill>
                <a:schemeClr val="tx1"/>
              </a:solidFill>
            </a:endParaRPr>
          </a:p>
        </p:txBody>
      </p:sp>
      <p:sp>
        <p:nvSpPr>
          <p:cNvPr id="5" name="Rectangle 4"/>
          <p:cNvSpPr/>
          <p:nvPr/>
        </p:nvSpPr>
        <p:spPr>
          <a:xfrm>
            <a:off x="5145206" y="1606885"/>
            <a:ext cx="3618930"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90 – 100 ĐIỂM</a:t>
            </a:r>
            <a:endParaRPr lang="en-US" sz="2800">
              <a:solidFill>
                <a:schemeClr val="tx1"/>
              </a:solidFill>
            </a:endParaRPr>
          </a:p>
        </p:txBody>
      </p:sp>
      <p:sp>
        <p:nvSpPr>
          <p:cNvPr id="6" name="Rectangle 5"/>
          <p:cNvSpPr/>
          <p:nvPr/>
        </p:nvSpPr>
        <p:spPr>
          <a:xfrm>
            <a:off x="472456" y="2406389"/>
            <a:ext cx="4468031"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TỐT</a:t>
            </a:r>
            <a:endParaRPr lang="en-US" sz="2800">
              <a:solidFill>
                <a:schemeClr val="tx1"/>
              </a:solidFill>
            </a:endParaRPr>
          </a:p>
        </p:txBody>
      </p:sp>
      <p:sp>
        <p:nvSpPr>
          <p:cNvPr id="7" name="Rectangle 6"/>
          <p:cNvSpPr/>
          <p:nvPr/>
        </p:nvSpPr>
        <p:spPr>
          <a:xfrm>
            <a:off x="472457" y="3245560"/>
            <a:ext cx="4468031"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KHÁ</a:t>
            </a:r>
            <a:endParaRPr lang="en-US" sz="2800">
              <a:solidFill>
                <a:schemeClr val="tx1"/>
              </a:solidFill>
            </a:endParaRPr>
          </a:p>
        </p:txBody>
      </p:sp>
      <p:sp>
        <p:nvSpPr>
          <p:cNvPr id="8" name="Rectangle 7"/>
          <p:cNvSpPr/>
          <p:nvPr/>
        </p:nvSpPr>
        <p:spPr>
          <a:xfrm>
            <a:off x="472455" y="4083953"/>
            <a:ext cx="4468031"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TRUNG BÌNH</a:t>
            </a:r>
            <a:endParaRPr lang="en-US" sz="2800">
              <a:solidFill>
                <a:schemeClr val="tx1"/>
              </a:solidFill>
            </a:endParaRPr>
          </a:p>
        </p:txBody>
      </p:sp>
      <p:sp>
        <p:nvSpPr>
          <p:cNvPr id="9" name="Rectangle 8"/>
          <p:cNvSpPr/>
          <p:nvPr/>
        </p:nvSpPr>
        <p:spPr>
          <a:xfrm>
            <a:off x="472454" y="4973333"/>
            <a:ext cx="4468031"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YẾU</a:t>
            </a:r>
            <a:endParaRPr lang="en-US" sz="2800">
              <a:solidFill>
                <a:schemeClr val="tx1"/>
              </a:solidFill>
            </a:endParaRPr>
          </a:p>
        </p:txBody>
      </p:sp>
      <p:sp>
        <p:nvSpPr>
          <p:cNvPr id="11" name="Rectangle 10"/>
          <p:cNvSpPr/>
          <p:nvPr/>
        </p:nvSpPr>
        <p:spPr>
          <a:xfrm>
            <a:off x="5145206" y="2406389"/>
            <a:ext cx="3618930"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80 –  DƯỚI 90 ĐIỂM</a:t>
            </a:r>
            <a:endParaRPr lang="en-US" sz="2800">
              <a:solidFill>
                <a:schemeClr val="tx1"/>
              </a:solidFill>
            </a:endParaRPr>
          </a:p>
        </p:txBody>
      </p:sp>
      <p:sp>
        <p:nvSpPr>
          <p:cNvPr id="12" name="Rectangle 11"/>
          <p:cNvSpPr/>
          <p:nvPr/>
        </p:nvSpPr>
        <p:spPr>
          <a:xfrm>
            <a:off x="5145206" y="3245560"/>
            <a:ext cx="3618930"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70 – </a:t>
            </a:r>
            <a:r>
              <a:rPr lang="en-US" sz="2800" kern="0">
                <a:solidFill>
                  <a:srgbClr val="FFFFFF"/>
                </a:solidFill>
                <a:effectLst>
                  <a:glow rad="101600">
                    <a:srgbClr val="6AA9D4">
                      <a:lumMod val="50000"/>
                      <a:alpha val="60000"/>
                    </a:srgbClr>
                  </a:glow>
                </a:effectLst>
                <a:latin typeface="Arial"/>
                <a:cs typeface="Arial" pitchFamily="34" charset="0"/>
              </a:rPr>
              <a:t>DƯỚI </a:t>
            </a:r>
            <a:r>
              <a:rPr lang="en-US" sz="2800" kern="0" smtClean="0">
                <a:solidFill>
                  <a:srgbClr val="FFFFFF"/>
                </a:solidFill>
                <a:effectLst>
                  <a:glow rad="101600">
                    <a:srgbClr val="6AA9D4">
                      <a:lumMod val="50000"/>
                      <a:alpha val="60000"/>
                    </a:srgbClr>
                  </a:glow>
                </a:effectLst>
                <a:latin typeface="Arial"/>
                <a:cs typeface="Arial" pitchFamily="34" charset="0"/>
              </a:rPr>
              <a:t>80  ĐIỂM</a:t>
            </a:r>
            <a:endParaRPr lang="en-US" sz="2800">
              <a:solidFill>
                <a:schemeClr val="tx1"/>
              </a:solidFill>
            </a:endParaRPr>
          </a:p>
        </p:txBody>
      </p:sp>
      <p:sp>
        <p:nvSpPr>
          <p:cNvPr id="13" name="Rectangle 12"/>
          <p:cNvSpPr/>
          <p:nvPr/>
        </p:nvSpPr>
        <p:spPr>
          <a:xfrm>
            <a:off x="5145206" y="4083953"/>
            <a:ext cx="3618929"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50 – </a:t>
            </a:r>
            <a:r>
              <a:rPr lang="en-US" sz="2800" kern="0">
                <a:solidFill>
                  <a:srgbClr val="FFFFFF"/>
                </a:solidFill>
                <a:effectLst>
                  <a:glow rad="101600">
                    <a:srgbClr val="6AA9D4">
                      <a:lumMod val="50000"/>
                      <a:alpha val="60000"/>
                    </a:srgbClr>
                  </a:glow>
                </a:effectLst>
                <a:latin typeface="Arial"/>
                <a:cs typeface="Arial" pitchFamily="34" charset="0"/>
              </a:rPr>
              <a:t>DƯỚI </a:t>
            </a:r>
            <a:r>
              <a:rPr lang="en-US" sz="2800" kern="0" smtClean="0">
                <a:solidFill>
                  <a:srgbClr val="FFFFFF"/>
                </a:solidFill>
                <a:effectLst>
                  <a:glow rad="101600">
                    <a:srgbClr val="6AA9D4">
                      <a:lumMod val="50000"/>
                      <a:alpha val="60000"/>
                    </a:srgbClr>
                  </a:glow>
                </a:effectLst>
                <a:latin typeface="Arial"/>
                <a:cs typeface="Arial" pitchFamily="34" charset="0"/>
              </a:rPr>
              <a:t>70  ĐIỂM</a:t>
            </a:r>
            <a:endParaRPr lang="en-US" sz="2800">
              <a:solidFill>
                <a:schemeClr val="tx1"/>
              </a:solidFill>
            </a:endParaRPr>
          </a:p>
        </p:txBody>
      </p:sp>
      <p:sp>
        <p:nvSpPr>
          <p:cNvPr id="14" name="Rectangle 13"/>
          <p:cNvSpPr/>
          <p:nvPr/>
        </p:nvSpPr>
        <p:spPr>
          <a:xfrm>
            <a:off x="5145207" y="4973333"/>
            <a:ext cx="3618930"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a:solidFill>
                  <a:srgbClr val="FFFFFF"/>
                </a:solidFill>
                <a:effectLst>
                  <a:glow rad="101600">
                    <a:srgbClr val="6AA9D4">
                      <a:lumMod val="50000"/>
                      <a:alpha val="60000"/>
                    </a:srgbClr>
                  </a:glow>
                </a:effectLst>
                <a:latin typeface="Arial"/>
                <a:cs typeface="Arial" pitchFamily="34" charset="0"/>
              </a:rPr>
              <a:t>DƯỚI </a:t>
            </a:r>
            <a:r>
              <a:rPr lang="en-US" sz="2800" kern="0" smtClean="0">
                <a:solidFill>
                  <a:srgbClr val="FFFFFF"/>
                </a:solidFill>
                <a:effectLst>
                  <a:glow rad="101600">
                    <a:srgbClr val="6AA9D4">
                      <a:lumMod val="50000"/>
                      <a:alpha val="60000"/>
                    </a:srgbClr>
                  </a:glow>
                </a:effectLst>
                <a:latin typeface="Arial"/>
                <a:cs typeface="Arial" pitchFamily="34" charset="0"/>
              </a:rPr>
              <a:t>50 ĐIỂM</a:t>
            </a:r>
            <a:endParaRPr lang="en-US" sz="2800">
              <a:solidFill>
                <a:schemeClr val="tx1"/>
              </a:solidFill>
            </a:endParaRPr>
          </a:p>
        </p:txBody>
      </p:sp>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2346365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7588" y="167425"/>
            <a:ext cx="6915956" cy="734096"/>
          </a:xfrm>
        </p:spPr>
        <p:txBody>
          <a:bodyPr>
            <a:normAutofit/>
          </a:bodyPr>
          <a:lstStyle/>
          <a:p>
            <a:pPr algn="ctr"/>
            <a:r>
              <a:rPr lang="en-US" sz="3600" b="1" smtClean="0">
                <a:solidFill>
                  <a:srgbClr val="0000CC"/>
                </a:solidFill>
              </a:rPr>
              <a:t>KẾT </a:t>
            </a:r>
            <a:r>
              <a:rPr lang="en-US" sz="3600" b="1">
                <a:solidFill>
                  <a:srgbClr val="0000CC"/>
                </a:solidFill>
              </a:rPr>
              <a:t>QUẢ </a:t>
            </a:r>
            <a:r>
              <a:rPr lang="en-US" sz="3600" b="1" smtClean="0">
                <a:solidFill>
                  <a:srgbClr val="0000CC"/>
                </a:solidFill>
              </a:rPr>
              <a:t>RÈN LUYỆN HỌC </a:t>
            </a:r>
            <a:r>
              <a:rPr lang="en-US" sz="3600" b="1">
                <a:solidFill>
                  <a:srgbClr val="0000CC"/>
                </a:solidFill>
              </a:rPr>
              <a:t>KỲ </a:t>
            </a:r>
            <a:r>
              <a:rPr lang="en-US" sz="3600" b="1" smtClean="0">
                <a:solidFill>
                  <a:srgbClr val="0000CC"/>
                </a:solidFill>
              </a:rPr>
              <a:t>2/18-19</a:t>
            </a:r>
            <a:endParaRPr lang="en-US" sz="3600">
              <a:solidFill>
                <a:srgbClr val="0000CC"/>
              </a:solidFill>
            </a:endParaRPr>
          </a:p>
        </p:txBody>
      </p:sp>
      <p:sp>
        <p:nvSpPr>
          <p:cNvPr id="5" name="TG_Oval 19"/>
          <p:cNvSpPr/>
          <p:nvPr/>
        </p:nvSpPr>
        <p:spPr>
          <a:xfrm>
            <a:off x="5770129" y="1081825"/>
            <a:ext cx="2756294" cy="4693395"/>
          </a:xfrm>
          <a:prstGeom prst="donut">
            <a:avLst>
              <a:gd name="adj" fmla="val 8811"/>
            </a:avLst>
          </a:prstGeom>
          <a:solidFill>
            <a:srgbClr val="002060"/>
          </a:solidFill>
          <a:ln w="28575" cap="flat" cmpd="sng" algn="ctr">
            <a:solidFill>
              <a:schemeClr val="accent1">
                <a:alpha val="30000"/>
              </a:schemeClr>
            </a:solidFill>
            <a:prstDash val="solid"/>
          </a:ln>
          <a:effectLst>
            <a:outerShdw blurRad="63500" sx="102000" sy="102000" algn="ctr" rotWithShape="0">
              <a:schemeClr val="accent1">
                <a:alpha val="40000"/>
              </a:schemeClr>
            </a:outerShdw>
            <a:reflection blurRad="6350" stA="50000" endA="300" endPos="38500" dist="50800" dir="5400000" sy="-100000" algn="bl" rotWithShape="0"/>
          </a:effectLst>
          <a:scene3d>
            <a:camera prst="orthographicFront"/>
            <a:lightRig rig="glow" dir="t">
              <a:rot lat="0" lon="0" rev="17400000"/>
            </a:lightRig>
          </a:scene3d>
          <a:sp3d prstMaterial="clear">
            <a:bevelT w="558800" h="254000"/>
            <a:contourClr>
              <a:srgbClr val="FFFFFF"/>
            </a:contourClr>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effectLst/>
                <a:uLnTx/>
                <a:uFillTx/>
                <a:latin typeface="Arial"/>
                <a:ea typeface="+mn-ea"/>
                <a:cs typeface="+mn-cs"/>
              </a:rPr>
              <a:t> </a:t>
            </a:r>
            <a:r>
              <a:rPr kumimoji="0" lang="en-US" sz="3200" b="1" i="0" u="none" strike="noStrike" kern="0" cap="none" spc="0" normalizeH="0" baseline="0" noProof="0" smtClean="0">
                <a:ln>
                  <a:noFill/>
                </a:ln>
                <a:effectLst/>
                <a:uLnTx/>
                <a:uFillTx/>
                <a:latin typeface="Arial"/>
                <a:ea typeface="+mn-ea"/>
                <a:cs typeface="+mn-cs"/>
              </a:rPr>
              <a:t>TÌNH</a:t>
            </a:r>
            <a:r>
              <a:rPr kumimoji="0" lang="en-US" sz="3200" b="1" i="0" u="none" strike="noStrike" kern="0" cap="none" spc="0" normalizeH="0" noProof="0" smtClean="0">
                <a:ln>
                  <a:noFill/>
                </a:ln>
                <a:effectLst/>
                <a:uLnTx/>
                <a:uFillTx/>
                <a:latin typeface="Arial"/>
                <a:ea typeface="+mn-ea"/>
                <a:cs typeface="+mn-cs"/>
              </a:rPr>
              <a:t> HÌNH RÈN LUYỆN</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noProof="0" smtClean="0">
                <a:ln>
                  <a:noFill/>
                </a:ln>
                <a:effectLst/>
                <a:uLnTx/>
                <a:uFillTx/>
                <a:latin typeface="Arial"/>
                <a:ea typeface="+mn-ea"/>
                <a:cs typeface="+mn-cs"/>
              </a:rPr>
              <a:t>HỌC KỲ 2</a:t>
            </a:r>
            <a:endParaRPr kumimoji="0" lang="en-US" sz="3200" b="1" i="0" u="none" strike="noStrike" kern="0" cap="none" spc="0" normalizeH="0" baseline="0" noProof="0">
              <a:ln>
                <a:noFill/>
              </a:ln>
              <a:effectLst/>
              <a:uLnTx/>
              <a:uFillTx/>
              <a:latin typeface="Arial"/>
              <a:ea typeface="+mn-ea"/>
              <a:cs typeface="+mn-cs"/>
            </a:endParaRPr>
          </a:p>
        </p:txBody>
      </p:sp>
      <p:sp>
        <p:nvSpPr>
          <p:cNvPr id="7" name="Rectangle 6"/>
          <p:cNvSpPr/>
          <p:nvPr/>
        </p:nvSpPr>
        <p:spPr>
          <a:xfrm>
            <a:off x="825027" y="2250516"/>
            <a:ext cx="3583199" cy="954107"/>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800" b="1" kern="0" smtClean="0">
                <a:latin typeface="Arial"/>
              </a:rPr>
              <a:t>SỐ HỌC SINH XẾP LOẠI TỐT</a:t>
            </a:r>
            <a:endParaRPr lang="en-US" sz="2800">
              <a:solidFill>
                <a:schemeClr val="tx1"/>
              </a:solidFill>
            </a:endParaRPr>
          </a:p>
        </p:txBody>
      </p:sp>
      <p:sp>
        <p:nvSpPr>
          <p:cNvPr id="11" name="Oval 10"/>
          <p:cNvSpPr/>
          <p:nvPr/>
        </p:nvSpPr>
        <p:spPr>
          <a:xfrm>
            <a:off x="4558351" y="2523172"/>
            <a:ext cx="928047" cy="408794"/>
          </a:xfrm>
          <a:prstGeom prst="ellipse">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a:t>
            </a:r>
            <a:endParaRPr lang="en-US" sz="2800" b="1">
              <a:solidFill>
                <a:schemeClr val="tx1"/>
              </a:solidFill>
            </a:endParaRPr>
          </a:p>
        </p:txBody>
      </p:sp>
      <p:sp>
        <p:nvSpPr>
          <p:cNvPr id="13" name="Rectangle 12"/>
          <p:cNvSpPr/>
          <p:nvPr/>
        </p:nvSpPr>
        <p:spPr>
          <a:xfrm>
            <a:off x="825026" y="3529570"/>
            <a:ext cx="3583199" cy="954107"/>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800" b="1" kern="0" smtClean="0">
                <a:latin typeface="Arial"/>
              </a:rPr>
              <a:t>SỐ HỌC SINH XẾP LOẠI KHÁ</a:t>
            </a:r>
            <a:endParaRPr lang="en-US" sz="2800">
              <a:solidFill>
                <a:schemeClr val="tx1"/>
              </a:solidFill>
            </a:endParaRPr>
          </a:p>
        </p:txBody>
      </p:sp>
      <p:sp>
        <p:nvSpPr>
          <p:cNvPr id="14" name="Rectangle 13"/>
          <p:cNvSpPr/>
          <p:nvPr/>
        </p:nvSpPr>
        <p:spPr>
          <a:xfrm>
            <a:off x="825027" y="4821113"/>
            <a:ext cx="3583199" cy="954107"/>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800" b="1" kern="0" smtClean="0">
                <a:latin typeface="Arial"/>
              </a:rPr>
              <a:t>SỐ HỌC SINH XẾP LOẠI TRUNG BÌNH</a:t>
            </a:r>
            <a:endParaRPr lang="en-US" sz="2800">
              <a:solidFill>
                <a:schemeClr val="tx1"/>
              </a:solidFill>
            </a:endParaRPr>
          </a:p>
        </p:txBody>
      </p:sp>
      <p:sp>
        <p:nvSpPr>
          <p:cNvPr id="15" name="Oval 14"/>
          <p:cNvSpPr/>
          <p:nvPr/>
        </p:nvSpPr>
        <p:spPr>
          <a:xfrm>
            <a:off x="4558351" y="3802227"/>
            <a:ext cx="928047" cy="408794"/>
          </a:xfrm>
          <a:prstGeom prst="ellipse">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a:t>
            </a:r>
            <a:endParaRPr lang="en-US" sz="2800" b="1">
              <a:solidFill>
                <a:schemeClr val="tx1"/>
              </a:solidFill>
            </a:endParaRPr>
          </a:p>
        </p:txBody>
      </p:sp>
      <p:sp>
        <p:nvSpPr>
          <p:cNvPr id="16" name="Oval 15"/>
          <p:cNvSpPr/>
          <p:nvPr/>
        </p:nvSpPr>
        <p:spPr>
          <a:xfrm>
            <a:off x="4653883" y="5093769"/>
            <a:ext cx="928047" cy="408794"/>
          </a:xfrm>
          <a:prstGeom prst="ellipse">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a:t>
            </a:r>
            <a:endParaRPr lang="en-US" sz="2800" b="1">
              <a:solidFill>
                <a:schemeClr val="tx1"/>
              </a:solidFill>
            </a:endParaRPr>
          </a:p>
        </p:txBody>
      </p:sp>
      <p:sp>
        <p:nvSpPr>
          <p:cNvPr id="10" name="Rectangle 9"/>
          <p:cNvSpPr/>
          <p:nvPr/>
        </p:nvSpPr>
        <p:spPr>
          <a:xfrm>
            <a:off x="825025" y="1081825"/>
            <a:ext cx="3583199" cy="954107"/>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800" b="1" kern="0" smtClean="0">
                <a:latin typeface="Arial"/>
              </a:rPr>
              <a:t>SỐ HỌC SINH XẾP LOẠI XUẤT SẮC</a:t>
            </a:r>
            <a:endParaRPr lang="en-US" sz="2800">
              <a:solidFill>
                <a:schemeClr val="tx1"/>
              </a:solidFill>
            </a:endParaRPr>
          </a:p>
        </p:txBody>
      </p:sp>
      <p:sp>
        <p:nvSpPr>
          <p:cNvPr id="12" name="Oval 11"/>
          <p:cNvSpPr/>
          <p:nvPr/>
        </p:nvSpPr>
        <p:spPr>
          <a:xfrm>
            <a:off x="4609480" y="1354481"/>
            <a:ext cx="928047" cy="408794"/>
          </a:xfrm>
          <a:prstGeom prst="ellipse">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a:t>
            </a:r>
            <a:endParaRPr lang="en-US" sz="2800" b="1">
              <a:solidFill>
                <a:schemeClr val="tx1"/>
              </a:solidFill>
            </a:endParaRPr>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926118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370519" y="1348551"/>
            <a:ext cx="2450396"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smtClean="0">
                <a:solidFill>
                  <a:srgbClr val="FFFFFF"/>
                </a:solidFill>
                <a:effectLst>
                  <a:glow rad="101600">
                    <a:srgbClr val="FD7031">
                      <a:lumMod val="50000"/>
                      <a:alpha val="60000"/>
                    </a:srgbClr>
                  </a:glow>
                </a:effectLst>
                <a:latin typeface="Arial"/>
                <a:cs typeface="Arial" pitchFamily="34" charset="0"/>
              </a:rPr>
              <a:t>Điểm chung bình chung học tập trong học kỳ từ 7.0 trở lên, không có bài thi nào hoặc môn học nào có điểm trung bình dưới 5</a:t>
            </a: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4" name="Rounded Rectangle 3"/>
          <p:cNvSpPr/>
          <p:nvPr/>
        </p:nvSpPr>
        <p:spPr bwMode="gray">
          <a:xfrm>
            <a:off x="3390344" y="1852663"/>
            <a:ext cx="2450396" cy="2088272"/>
          </a:xfrm>
          <a:prstGeom prst="roundRect">
            <a:avLst/>
          </a:prstGeom>
          <a:gradFill rotWithShape="1">
            <a:gsLst>
              <a:gs pos="5000">
                <a:srgbClr val="FD7031">
                  <a:lumMod val="20000"/>
                  <a:lumOff val="80000"/>
                </a:srgbClr>
              </a:gs>
              <a:gs pos="12000">
                <a:srgbClr val="FD7031">
                  <a:lumMod val="60000"/>
                  <a:lumOff val="40000"/>
                </a:srgbClr>
              </a:gs>
              <a:gs pos="25000">
                <a:srgbClr val="FD7031"/>
              </a:gs>
              <a:gs pos="68000">
                <a:srgbClr val="FD7031">
                  <a:lumMod val="75000"/>
                </a:srgbClr>
              </a:gs>
              <a:gs pos="83000">
                <a:srgbClr val="FD7031"/>
              </a:gs>
              <a:gs pos="100000">
                <a:srgbClr val="FD7031">
                  <a:lumMod val="60000"/>
                  <a:lumOff val="40000"/>
                </a:srgbClr>
              </a:gs>
            </a:gsLst>
            <a:lin ang="5400000" scaled="0"/>
          </a:gra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Học sinh được xét cấp học bổng khuyến khích học nghề khi đạt 2 điều kiện</a:t>
            </a:r>
            <a:endParaRPr lang="en-US" b="1" kern="0" dirty="0">
              <a:solidFill>
                <a:srgbClr val="FFFFFF"/>
              </a:solidFill>
              <a:effectLst>
                <a:glow rad="101600">
                  <a:srgbClr val="FD7031">
                    <a:lumMod val="50000"/>
                    <a:alpha val="60000"/>
                  </a:srgbClr>
                </a:glow>
              </a:effectLst>
              <a:latin typeface="Arial"/>
              <a:cs typeface="Arial" pitchFamily="34" charset="0"/>
            </a:endParaRPr>
          </a:p>
        </p:txBody>
      </p:sp>
      <p:sp>
        <p:nvSpPr>
          <p:cNvPr id="5" name="Rounded Rectangle 4"/>
          <p:cNvSpPr/>
          <p:nvPr/>
        </p:nvSpPr>
        <p:spPr bwMode="gray">
          <a:xfrm>
            <a:off x="6323488" y="1250576"/>
            <a:ext cx="2450396" cy="3443584"/>
          </a:xfrm>
          <a:prstGeom prst="roundRect">
            <a:avLst/>
          </a:prstGeom>
          <a:gradFill flip="none" rotWithShape="1">
            <a:gsLst>
              <a:gs pos="5000">
                <a:srgbClr val="99A0DF">
                  <a:lumMod val="20000"/>
                  <a:lumOff val="80000"/>
                </a:srgbClr>
              </a:gs>
              <a:gs pos="12000">
                <a:srgbClr val="99A0DF">
                  <a:lumMod val="60000"/>
                  <a:lumOff val="40000"/>
                </a:srgbClr>
              </a:gs>
              <a:gs pos="29000">
                <a:srgbClr val="99A0DF"/>
              </a:gs>
              <a:gs pos="68000">
                <a:srgbClr val="99A0DF">
                  <a:lumMod val="75000"/>
                </a:srgbClr>
              </a:gs>
              <a:gs pos="83000">
                <a:srgbClr val="99A0DF"/>
              </a:gs>
              <a:gs pos="100000">
                <a:srgbClr val="99A0DF">
                  <a:lumMod val="60000"/>
                  <a:lumOff val="40000"/>
                </a:srgbClr>
              </a:gs>
            </a:gsLst>
            <a:lin ang="5400000" scaled="1"/>
            <a:tileRect/>
          </a:gradFill>
          <a:ln w="38100">
            <a:solidFill>
              <a:srgbClr val="99A0DF"/>
            </a:solidFill>
          </a:ln>
          <a:effectLst>
            <a:reflection blurRad="6350" stA="50000" endA="300" endPos="38500" dist="50800" dir="5400000" sy="-100000" algn="bl" rotWithShape="0"/>
          </a:effectLst>
          <a:scene3d>
            <a:camera prst="perspectiveContrastingLeftFacing" fov="3900000">
              <a:rot lat="547292" lon="1726324" rev="21231633"/>
            </a:camera>
            <a:lightRig rig="glow" dir="t">
              <a:rot lat="0" lon="0" rev="6600000"/>
            </a:lightRig>
          </a:scene3d>
          <a:sp3d prstMaterial="matte">
            <a:bevelT/>
          </a:sp3d>
        </p:spPr>
        <p:txBody>
          <a:bodyPr rtlCol="0" anchor="ctr"/>
          <a:lstStyle/>
          <a:p>
            <a:pPr lvl="0" algn="ctr">
              <a:lnSpc>
                <a:spcPts val="2200"/>
              </a:lnSpc>
            </a:pPr>
            <a:r>
              <a:rPr lang="en-US" sz="2000" b="1" kern="0" smtClean="0">
                <a:solidFill>
                  <a:srgbClr val="FFFFFF"/>
                </a:solidFill>
                <a:effectLst>
                  <a:glow rad="101600">
                    <a:srgbClr val="99A0DF">
                      <a:lumMod val="50000"/>
                      <a:alpha val="60000"/>
                    </a:srgbClr>
                  </a:glow>
                </a:effectLst>
                <a:latin typeface="Arial"/>
                <a:cs typeface="Arial" pitchFamily="34" charset="0"/>
              </a:rPr>
              <a:t>Điểm rèn luyện trong học kỳ từ 70 trở lên, không bị kỷ luật với bất kỳ hình thức nào</a:t>
            </a:r>
            <a:endParaRPr kumimoji="0" lang="en-US" sz="2000" b="0" i="0" u="none" strike="noStrike" kern="0" cap="none" spc="0" normalizeH="0" baseline="0" noProof="0" dirty="0">
              <a:ln>
                <a:noFill/>
              </a:ln>
              <a:solidFill>
                <a:srgbClr val="FFFFFF"/>
              </a:solidFill>
              <a:effectLst>
                <a:glow rad="101600">
                  <a:srgbClr val="99A0DF">
                    <a:lumMod val="50000"/>
                    <a:alpha val="60000"/>
                  </a:srgbClr>
                </a:glow>
              </a:effectLst>
              <a:uLnTx/>
              <a:uFillTx/>
              <a:latin typeface="Arial"/>
              <a:ea typeface="+mn-ea"/>
              <a:cs typeface="+mn-cs"/>
            </a:endParaRPr>
          </a:p>
        </p:txBody>
      </p:sp>
      <p:sp>
        <p:nvSpPr>
          <p:cNvPr id="9" name="Title 1"/>
          <p:cNvSpPr txBox="1">
            <a:spLocks/>
          </p:cNvSpPr>
          <p:nvPr/>
        </p:nvSpPr>
        <p:spPr>
          <a:xfrm>
            <a:off x="2189408" y="214326"/>
            <a:ext cx="6584476" cy="838200"/>
          </a:xfrm>
          <a:prstGeom prst="rect">
            <a:avLst/>
          </a:prstGeom>
        </p:spPr>
        <p:txBody>
          <a:bodyPr>
            <a:normAutofit fontScale="775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ĐIỀU KIỆN XÉT HỌC BỔNG</a:t>
            </a:r>
            <a:endParaRPr lang="en-US" b="1" dirty="0">
              <a:solidFill>
                <a:srgbClr val="000099"/>
              </a:solidFill>
              <a:latin typeface="Arial (Body)"/>
              <a:cs typeface="Times New Roman" panose="02020603050405020304" pitchFamily="18"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40783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par>
                          <p:cTn id="12" fill="hold">
                            <p:stCondLst>
                              <p:cond delay="4000"/>
                            </p:stCondLst>
                            <p:childTnLst>
                              <p:par>
                                <p:cTn id="13" presetID="6"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370519" y="1348551"/>
            <a:ext cx="2450396"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smtClean="0">
                <a:solidFill>
                  <a:srgbClr val="FFFFFF"/>
                </a:solidFill>
                <a:effectLst>
                  <a:glow rad="101600">
                    <a:srgbClr val="FD7031">
                      <a:lumMod val="50000"/>
                      <a:alpha val="60000"/>
                    </a:srgbClr>
                  </a:glow>
                </a:effectLst>
                <a:latin typeface="Arial"/>
                <a:cs typeface="Arial" pitchFamily="34" charset="0"/>
              </a:rPr>
              <a:t>LỚP PHÓ </a:t>
            </a:r>
          </a:p>
          <a:p>
            <a:pPr algn="ctr">
              <a:lnSpc>
                <a:spcPts val="2200"/>
              </a:lnSpc>
            </a:pPr>
            <a:r>
              <a:rPr lang="en-US" sz="2000" b="1" kern="0" smtClean="0">
                <a:solidFill>
                  <a:srgbClr val="FFFFFF"/>
                </a:solidFill>
                <a:effectLst>
                  <a:glow rad="101600">
                    <a:srgbClr val="FD7031">
                      <a:lumMod val="50000"/>
                      <a:alpha val="60000"/>
                    </a:srgbClr>
                  </a:glow>
                </a:effectLst>
                <a:latin typeface="Arial"/>
                <a:cs typeface="Arial" pitchFamily="34" charset="0"/>
              </a:rPr>
              <a:t>HỌC TẬP</a:t>
            </a:r>
          </a:p>
          <a:p>
            <a:pPr algn="ctr">
              <a:lnSpc>
                <a:spcPts val="2200"/>
              </a:lnSpc>
            </a:pPr>
            <a:endParaRPr lang="en-US" sz="2000" b="1" kern="0">
              <a:solidFill>
                <a:srgbClr val="FFFFFF"/>
              </a:solidFill>
              <a:effectLst>
                <a:glow rad="101600">
                  <a:srgbClr val="FD7031">
                    <a:lumMod val="50000"/>
                    <a:alpha val="60000"/>
                  </a:srgbClr>
                </a:glow>
              </a:effectLst>
              <a:latin typeface="Arial"/>
              <a:cs typeface="Arial" pitchFamily="34" charset="0"/>
            </a:endParaRPr>
          </a:p>
          <a:p>
            <a:pPr algn="ctr">
              <a:lnSpc>
                <a:spcPts val="2200"/>
              </a:lnSpc>
            </a:pPr>
            <a:r>
              <a:rPr lang="en-US" sz="2000" b="1" kern="0" smtClean="0">
                <a:solidFill>
                  <a:srgbClr val="FFFFFF"/>
                </a:solidFill>
                <a:effectLst>
                  <a:glow rad="101600">
                    <a:srgbClr val="FD7031">
                      <a:lumMod val="50000"/>
                      <a:alpha val="60000"/>
                    </a:srgbClr>
                  </a:glow>
                </a:effectLst>
                <a:latin typeface="Arial"/>
                <a:cs typeface="Arial" pitchFamily="34" charset="0"/>
              </a:rPr>
              <a:t>HS…………</a:t>
            </a: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5" name="Rounded Rectangle 4"/>
          <p:cNvSpPr/>
          <p:nvPr/>
        </p:nvSpPr>
        <p:spPr bwMode="gray">
          <a:xfrm>
            <a:off x="6323488" y="1250576"/>
            <a:ext cx="2450396" cy="3443584"/>
          </a:xfrm>
          <a:prstGeom prst="roundRect">
            <a:avLst/>
          </a:prstGeom>
          <a:gradFill flip="none" rotWithShape="1">
            <a:gsLst>
              <a:gs pos="5000">
                <a:srgbClr val="99A0DF">
                  <a:lumMod val="20000"/>
                  <a:lumOff val="80000"/>
                </a:srgbClr>
              </a:gs>
              <a:gs pos="12000">
                <a:srgbClr val="99A0DF">
                  <a:lumMod val="60000"/>
                  <a:lumOff val="40000"/>
                </a:srgbClr>
              </a:gs>
              <a:gs pos="29000">
                <a:srgbClr val="99A0DF"/>
              </a:gs>
              <a:gs pos="68000">
                <a:srgbClr val="99A0DF">
                  <a:lumMod val="75000"/>
                </a:srgbClr>
              </a:gs>
              <a:gs pos="83000">
                <a:srgbClr val="99A0DF"/>
              </a:gs>
              <a:gs pos="100000">
                <a:srgbClr val="99A0DF">
                  <a:lumMod val="60000"/>
                  <a:lumOff val="40000"/>
                </a:srgbClr>
              </a:gs>
            </a:gsLst>
            <a:lin ang="5400000" scaled="1"/>
            <a:tileRect/>
          </a:gradFill>
          <a:ln w="38100">
            <a:solidFill>
              <a:srgbClr val="99A0DF"/>
            </a:solidFill>
          </a:ln>
          <a:effectLst>
            <a:reflection blurRad="6350" stA="50000" endA="300" endPos="38500" dist="50800" dir="5400000" sy="-100000" algn="bl" rotWithShape="0"/>
          </a:effectLst>
          <a:scene3d>
            <a:camera prst="perspectiveContrastingLeftFacing" fov="3900000">
              <a:rot lat="547292" lon="1726324" rev="21231633"/>
            </a:camera>
            <a:lightRig rig="glow" dir="t">
              <a:rot lat="0" lon="0" rev="6600000"/>
            </a:lightRig>
          </a:scene3d>
          <a:sp3d prstMaterial="matte">
            <a:bevelT/>
          </a:sp3d>
        </p:spPr>
        <p:txBody>
          <a:bodyPr rtlCol="0" anchor="ctr"/>
          <a:lstStyle/>
          <a:p>
            <a:pPr lvl="0" algn="ctr">
              <a:lnSpc>
                <a:spcPts val="2200"/>
              </a:lnSpc>
            </a:pPr>
            <a:r>
              <a:rPr kumimoji="0" lang="en-US" sz="2000" b="1" i="0" u="none" strike="noStrike" kern="0" cap="none" spc="0" normalizeH="0" baseline="0" noProof="0" smtClean="0">
                <a:ln>
                  <a:noFill/>
                </a:ln>
                <a:solidFill>
                  <a:srgbClr val="FFFFFF"/>
                </a:solidFill>
                <a:effectLst>
                  <a:glow rad="101600">
                    <a:srgbClr val="99A0DF">
                      <a:lumMod val="50000"/>
                      <a:alpha val="60000"/>
                    </a:srgbClr>
                  </a:glow>
                </a:effectLst>
                <a:uLnTx/>
                <a:uFillTx/>
                <a:latin typeface="Arial"/>
                <a:ea typeface="+mn-ea"/>
                <a:cs typeface="Arial" pitchFamily="34" charset="0"/>
              </a:rPr>
              <a:t>LỚP</a:t>
            </a:r>
            <a:r>
              <a:rPr kumimoji="0" lang="en-US" sz="2000" b="1" i="0" u="none" strike="noStrike" kern="0" cap="none" spc="0" normalizeH="0" noProof="0" smtClean="0">
                <a:ln>
                  <a:noFill/>
                </a:ln>
                <a:solidFill>
                  <a:srgbClr val="FFFFFF"/>
                </a:solidFill>
                <a:effectLst>
                  <a:glow rad="101600">
                    <a:srgbClr val="99A0DF">
                      <a:lumMod val="50000"/>
                      <a:alpha val="60000"/>
                    </a:srgbClr>
                  </a:glow>
                </a:effectLst>
                <a:uLnTx/>
                <a:uFillTx/>
                <a:latin typeface="Arial"/>
                <a:ea typeface="+mn-ea"/>
                <a:cs typeface="Arial" pitchFamily="34" charset="0"/>
              </a:rPr>
              <a:t> PHÓ PHONG TRÀO </a:t>
            </a:r>
          </a:p>
          <a:p>
            <a:pPr lvl="0" algn="ctr">
              <a:lnSpc>
                <a:spcPts val="2200"/>
              </a:lnSpc>
            </a:pPr>
            <a:endParaRPr lang="en-US" sz="2000" b="1" kern="0" baseline="0">
              <a:solidFill>
                <a:srgbClr val="FFFFFF"/>
              </a:solidFill>
              <a:effectLst>
                <a:glow rad="101600">
                  <a:srgbClr val="99A0DF">
                    <a:lumMod val="50000"/>
                    <a:alpha val="60000"/>
                  </a:srgbClr>
                </a:glow>
              </a:effectLst>
              <a:latin typeface="Arial"/>
              <a:cs typeface="Arial" pitchFamily="34" charset="0"/>
            </a:endParaRPr>
          </a:p>
          <a:p>
            <a:pPr lvl="0" algn="ctr">
              <a:lnSpc>
                <a:spcPts val="2200"/>
              </a:lnSpc>
            </a:pPr>
            <a:r>
              <a:rPr kumimoji="0" lang="en-US" sz="2000" b="1" i="0" u="none" strike="noStrike" kern="0" cap="none" spc="0" normalizeH="0" noProof="0" smtClean="0">
                <a:ln>
                  <a:noFill/>
                </a:ln>
                <a:solidFill>
                  <a:srgbClr val="FFFFFF"/>
                </a:solidFill>
                <a:effectLst>
                  <a:glow rad="101600">
                    <a:srgbClr val="99A0DF">
                      <a:lumMod val="50000"/>
                      <a:alpha val="60000"/>
                    </a:srgbClr>
                  </a:glow>
                </a:effectLst>
                <a:uLnTx/>
                <a:uFillTx/>
                <a:latin typeface="Arial"/>
                <a:ea typeface="+mn-ea"/>
                <a:cs typeface="Arial" pitchFamily="34" charset="0"/>
              </a:rPr>
              <a:t>HS ……………</a:t>
            </a:r>
            <a:endParaRPr kumimoji="0" lang="en-US" sz="2000" b="0" i="0" u="none" strike="noStrike" kern="0" cap="none" spc="0" normalizeH="0" baseline="0" noProof="0" dirty="0">
              <a:ln>
                <a:noFill/>
              </a:ln>
              <a:solidFill>
                <a:srgbClr val="FFFFFF"/>
              </a:solidFill>
              <a:effectLst>
                <a:glow rad="101600">
                  <a:srgbClr val="99A0DF">
                    <a:lumMod val="50000"/>
                    <a:alpha val="60000"/>
                  </a:srgbClr>
                </a:glow>
              </a:effectLst>
              <a:uLnTx/>
              <a:uFillTx/>
              <a:latin typeface="Arial"/>
              <a:ea typeface="+mn-ea"/>
              <a:cs typeface="+mn-cs"/>
            </a:endParaRPr>
          </a:p>
        </p:txBody>
      </p:sp>
      <p:sp>
        <p:nvSpPr>
          <p:cNvPr id="9" name="Title 1"/>
          <p:cNvSpPr txBox="1">
            <a:spLocks/>
          </p:cNvSpPr>
          <p:nvPr/>
        </p:nvSpPr>
        <p:spPr>
          <a:xfrm>
            <a:off x="2125014" y="214326"/>
            <a:ext cx="6648870"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BAN CÁN SỰ LỚP </a:t>
            </a:r>
            <a:endParaRPr lang="en-US" b="1" dirty="0">
              <a:solidFill>
                <a:srgbClr val="000099"/>
              </a:solidFill>
              <a:latin typeface="Arial (Body)"/>
              <a:cs typeface="Times New Roman" panose="02020603050405020304" pitchFamily="18" charset="0"/>
            </a:endParaRPr>
          </a:p>
        </p:txBody>
      </p:sp>
      <p:sp>
        <p:nvSpPr>
          <p:cNvPr id="8" name="Rounded Rectangle 7"/>
          <p:cNvSpPr/>
          <p:nvPr/>
        </p:nvSpPr>
        <p:spPr bwMode="gray">
          <a:xfrm>
            <a:off x="3390344" y="1963459"/>
            <a:ext cx="2450396" cy="2017817"/>
          </a:xfrm>
          <a:prstGeom prst="roundRect">
            <a:avLst/>
          </a:prstGeom>
          <a:solidFill>
            <a:schemeClr val="accent6">
              <a:lumMod val="75000"/>
            </a:schemeClr>
          </a:soli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LỚP TRƯỞNG</a:t>
            </a:r>
          </a:p>
          <a:p>
            <a:pPr algn="ctr">
              <a:lnSpc>
                <a:spcPts val="2200"/>
              </a:lnSpc>
            </a:pPr>
            <a:endParaRPr lang="en-US" b="1" kern="0">
              <a:solidFill>
                <a:srgbClr val="FFFFFF"/>
              </a:solidFill>
              <a:effectLst>
                <a:glow rad="101600">
                  <a:srgbClr val="FD7031">
                    <a:lumMod val="50000"/>
                    <a:alpha val="60000"/>
                  </a:srgbClr>
                </a:glow>
              </a:effectLst>
              <a:latin typeface="Arial"/>
              <a:cs typeface="Arial" pitchFamily="34" charset="0"/>
            </a:endParaRPr>
          </a:p>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HS ……………</a:t>
            </a:r>
            <a:endParaRPr lang="en-US" b="1" kern="0" dirty="0">
              <a:solidFill>
                <a:srgbClr val="FFFFFF"/>
              </a:solidFill>
              <a:effectLst>
                <a:glow rad="101600">
                  <a:srgbClr val="FD7031">
                    <a:lumMod val="50000"/>
                    <a:alpha val="60000"/>
                  </a:srgbClr>
                </a:glow>
              </a:effectLst>
              <a:latin typeface="Arial"/>
              <a:cs typeface="Arial"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40783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in)">
                                      <p:cBhvr>
                                        <p:cTn id="11" dur="2000"/>
                                        <p:tgtEl>
                                          <p:spTgt spid="5"/>
                                        </p:tgtEl>
                                      </p:cBhvr>
                                    </p:animEffect>
                                  </p:childTnLst>
                                </p:cTn>
                              </p:par>
                            </p:childTnLst>
                          </p:cTn>
                        </p:par>
                        <p:par>
                          <p:cTn id="12" fill="hold">
                            <p:stCondLst>
                              <p:cond delay="4000"/>
                            </p:stCondLst>
                            <p:childTnLst>
                              <p:par>
                                <p:cTn id="13" presetID="6" presetClass="entr" presetSubtype="16"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circle(in)">
                                      <p:cBhvr>
                                        <p:cTn id="1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857434" y="2327345"/>
            <a:ext cx="7732774"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smtClean="0">
                <a:solidFill>
                  <a:srgbClr val="FFFFFF"/>
                </a:solidFill>
                <a:effectLst>
                  <a:glow rad="101600">
                    <a:srgbClr val="FD7031">
                      <a:lumMod val="50000"/>
                      <a:alpha val="60000"/>
                    </a:srgbClr>
                  </a:glow>
                </a:effectLst>
                <a:latin typeface="Arial"/>
                <a:cs typeface="Arial" pitchFamily="34" charset="0"/>
              </a:rPr>
              <a:t>SỐ ĐOÀN VIÊN: …………. </a:t>
            </a: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9" name="Title 1"/>
          <p:cNvSpPr txBox="1">
            <a:spLocks/>
          </p:cNvSpPr>
          <p:nvPr/>
        </p:nvSpPr>
        <p:spPr>
          <a:xfrm>
            <a:off x="2189408" y="214326"/>
            <a:ext cx="6584476"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CHI ĐOÀN LỚP</a:t>
            </a:r>
            <a:endParaRPr lang="en-US" b="1" dirty="0">
              <a:solidFill>
                <a:srgbClr val="000099"/>
              </a:solidFill>
              <a:latin typeface="Arial (Body)"/>
              <a:cs typeface="Times New Roman" panose="02020603050405020304" pitchFamily="18" charset="0"/>
            </a:endParaRPr>
          </a:p>
        </p:txBody>
      </p:sp>
      <p:sp>
        <p:nvSpPr>
          <p:cNvPr id="8" name="Rounded Rectangle 7"/>
          <p:cNvSpPr/>
          <p:nvPr/>
        </p:nvSpPr>
        <p:spPr bwMode="gray">
          <a:xfrm>
            <a:off x="2820915" y="897979"/>
            <a:ext cx="4208191" cy="1252793"/>
          </a:xfrm>
          <a:prstGeom prst="roundRect">
            <a:avLst/>
          </a:prstGeom>
          <a:solidFill>
            <a:schemeClr val="accent6">
              <a:lumMod val="75000"/>
            </a:schemeClr>
          </a:soli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BÍ THƯ CHI ĐOÀN</a:t>
            </a:r>
          </a:p>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a:t>
            </a:r>
            <a:endParaRPr lang="en-US" b="1" kern="0" dirty="0">
              <a:solidFill>
                <a:srgbClr val="FFFFFF"/>
              </a:solidFill>
              <a:effectLst>
                <a:glow rad="101600">
                  <a:srgbClr val="FD7031">
                    <a:lumMod val="50000"/>
                    <a:alpha val="60000"/>
                  </a:srgbClr>
                </a:glow>
              </a:effectLst>
              <a:latin typeface="Arial"/>
              <a:cs typeface="Arial"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078949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ircle(in)">
                                      <p:cBhvr>
                                        <p:cTn id="1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734097" y="2494771"/>
            <a:ext cx="7624292"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a:solidFill>
                  <a:srgbClr val="FFFFFF"/>
                </a:solidFill>
                <a:effectLst>
                  <a:glow rad="101600">
                    <a:srgbClr val="FD7031">
                      <a:lumMod val="50000"/>
                      <a:alpha val="60000"/>
                    </a:srgbClr>
                  </a:glow>
                </a:effectLst>
                <a:latin typeface="Arial"/>
                <a:cs typeface="Arial" pitchFamily="34" charset="0"/>
              </a:rPr>
              <a:t>  Danh sách HS của tổ</a:t>
            </a:r>
          </a:p>
          <a:p>
            <a:pPr algn="ctr">
              <a:lnSpc>
                <a:spcPts val="2200"/>
              </a:lnSpc>
            </a:pP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9" name="Title 1"/>
          <p:cNvSpPr txBox="1">
            <a:spLocks/>
          </p:cNvSpPr>
          <p:nvPr/>
        </p:nvSpPr>
        <p:spPr>
          <a:xfrm>
            <a:off x="2137892" y="214326"/>
            <a:ext cx="6635991"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DANH SÁCH TỔ 1</a:t>
            </a:r>
            <a:endParaRPr lang="en-US" b="1" dirty="0">
              <a:solidFill>
                <a:srgbClr val="000099"/>
              </a:solidFill>
              <a:latin typeface="Arial (Body)"/>
              <a:cs typeface="Times New Roman" panose="02020603050405020304" pitchFamily="18" charset="0"/>
            </a:endParaRPr>
          </a:p>
        </p:txBody>
      </p:sp>
      <p:sp>
        <p:nvSpPr>
          <p:cNvPr id="8" name="Rounded Rectangle 7"/>
          <p:cNvSpPr/>
          <p:nvPr/>
        </p:nvSpPr>
        <p:spPr bwMode="gray">
          <a:xfrm>
            <a:off x="2514580" y="923738"/>
            <a:ext cx="4504405" cy="1188398"/>
          </a:xfrm>
          <a:prstGeom prst="roundRect">
            <a:avLst/>
          </a:prstGeom>
          <a:solidFill>
            <a:schemeClr val="accent6">
              <a:lumMod val="75000"/>
            </a:schemeClr>
          </a:soli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TỔ TRƯỞNG</a:t>
            </a:r>
          </a:p>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a:t>
            </a:r>
            <a:endParaRPr lang="en-US" b="1" kern="0" dirty="0">
              <a:solidFill>
                <a:srgbClr val="FFFFFF"/>
              </a:solidFill>
              <a:effectLst>
                <a:glow rad="101600">
                  <a:srgbClr val="FD7031">
                    <a:lumMod val="50000"/>
                    <a:alpha val="60000"/>
                  </a:srgbClr>
                </a:glow>
              </a:effectLst>
              <a:latin typeface="Arial"/>
              <a:cs typeface="Arial"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1012960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ircle(in)">
                                      <p:cBhvr>
                                        <p:cTn id="1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734097" y="2494771"/>
            <a:ext cx="7624292"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a:solidFill>
                  <a:srgbClr val="FFFFFF"/>
                </a:solidFill>
                <a:effectLst>
                  <a:glow rad="101600">
                    <a:srgbClr val="FD7031">
                      <a:lumMod val="50000"/>
                      <a:alpha val="60000"/>
                    </a:srgbClr>
                  </a:glow>
                </a:effectLst>
                <a:latin typeface="Arial"/>
                <a:cs typeface="Arial" pitchFamily="34" charset="0"/>
              </a:rPr>
              <a:t>  Danh sách HS của tổ</a:t>
            </a:r>
          </a:p>
          <a:p>
            <a:pPr algn="ctr">
              <a:lnSpc>
                <a:spcPts val="2200"/>
              </a:lnSpc>
            </a:pP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9" name="Title 1"/>
          <p:cNvSpPr txBox="1">
            <a:spLocks/>
          </p:cNvSpPr>
          <p:nvPr/>
        </p:nvSpPr>
        <p:spPr>
          <a:xfrm>
            <a:off x="2137892" y="214326"/>
            <a:ext cx="6635991"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DANH SÁCH TỔ </a:t>
            </a:r>
            <a:r>
              <a:rPr lang="en-US" b="1" smtClean="0">
                <a:solidFill>
                  <a:srgbClr val="000099"/>
                </a:solidFill>
                <a:latin typeface="Arial (Body)"/>
                <a:cs typeface="Times New Roman" panose="02020603050405020304" pitchFamily="18" charset="0"/>
              </a:rPr>
              <a:t>2</a:t>
            </a:r>
            <a:endParaRPr lang="en-US" b="1" dirty="0">
              <a:solidFill>
                <a:srgbClr val="000099"/>
              </a:solidFill>
              <a:latin typeface="Arial (Body)"/>
              <a:cs typeface="Times New Roman" panose="02020603050405020304" pitchFamily="18" charset="0"/>
            </a:endParaRPr>
          </a:p>
        </p:txBody>
      </p:sp>
      <p:sp>
        <p:nvSpPr>
          <p:cNvPr id="8" name="Rounded Rectangle 7"/>
          <p:cNvSpPr/>
          <p:nvPr/>
        </p:nvSpPr>
        <p:spPr bwMode="gray">
          <a:xfrm>
            <a:off x="2514580" y="923738"/>
            <a:ext cx="4504405" cy="1188398"/>
          </a:xfrm>
          <a:prstGeom prst="roundRect">
            <a:avLst/>
          </a:prstGeom>
          <a:solidFill>
            <a:schemeClr val="accent6">
              <a:lumMod val="75000"/>
            </a:schemeClr>
          </a:soli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TỔ TRƯỞNG</a:t>
            </a:r>
          </a:p>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a:t>
            </a:r>
            <a:endParaRPr lang="en-US" b="1" kern="0" dirty="0">
              <a:solidFill>
                <a:srgbClr val="FFFFFF"/>
              </a:solidFill>
              <a:effectLst>
                <a:glow rad="101600">
                  <a:srgbClr val="FD7031">
                    <a:lumMod val="50000"/>
                    <a:alpha val="60000"/>
                  </a:srgbClr>
                </a:glow>
              </a:effectLst>
              <a:latin typeface="Arial"/>
              <a:cs typeface="Arial"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1012960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ircle(in)">
                                      <p:cBhvr>
                                        <p:cTn id="1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734097" y="2494771"/>
            <a:ext cx="7624292"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a:solidFill>
                  <a:srgbClr val="FFFFFF"/>
                </a:solidFill>
                <a:effectLst>
                  <a:glow rad="101600">
                    <a:srgbClr val="FD7031">
                      <a:lumMod val="50000"/>
                      <a:alpha val="60000"/>
                    </a:srgbClr>
                  </a:glow>
                </a:effectLst>
                <a:latin typeface="Arial"/>
                <a:cs typeface="Arial" pitchFamily="34" charset="0"/>
              </a:rPr>
              <a:t>  Danh sách HS của tổ</a:t>
            </a:r>
          </a:p>
          <a:p>
            <a:pPr algn="ctr">
              <a:lnSpc>
                <a:spcPts val="2200"/>
              </a:lnSpc>
            </a:pP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9" name="Title 1"/>
          <p:cNvSpPr txBox="1">
            <a:spLocks/>
          </p:cNvSpPr>
          <p:nvPr/>
        </p:nvSpPr>
        <p:spPr>
          <a:xfrm>
            <a:off x="2137892" y="214326"/>
            <a:ext cx="6635991"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DANH SÁCH TỔ </a:t>
            </a:r>
            <a:r>
              <a:rPr lang="en-US" b="1" smtClean="0">
                <a:solidFill>
                  <a:srgbClr val="000099"/>
                </a:solidFill>
                <a:latin typeface="Arial (Body)"/>
                <a:cs typeface="Times New Roman" panose="02020603050405020304" pitchFamily="18" charset="0"/>
              </a:rPr>
              <a:t>3</a:t>
            </a:r>
            <a:endParaRPr lang="en-US" b="1" dirty="0">
              <a:solidFill>
                <a:srgbClr val="000099"/>
              </a:solidFill>
              <a:latin typeface="Arial (Body)"/>
              <a:cs typeface="Times New Roman" panose="02020603050405020304" pitchFamily="18" charset="0"/>
            </a:endParaRPr>
          </a:p>
        </p:txBody>
      </p:sp>
      <p:sp>
        <p:nvSpPr>
          <p:cNvPr id="8" name="Rounded Rectangle 7"/>
          <p:cNvSpPr/>
          <p:nvPr/>
        </p:nvSpPr>
        <p:spPr bwMode="gray">
          <a:xfrm>
            <a:off x="2514580" y="923738"/>
            <a:ext cx="4504405" cy="1188398"/>
          </a:xfrm>
          <a:prstGeom prst="roundRect">
            <a:avLst/>
          </a:prstGeom>
          <a:solidFill>
            <a:schemeClr val="accent6">
              <a:lumMod val="75000"/>
            </a:schemeClr>
          </a:soli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TỔ TRƯỞNG</a:t>
            </a:r>
          </a:p>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a:t>
            </a:r>
            <a:endParaRPr lang="en-US" b="1" kern="0" dirty="0">
              <a:solidFill>
                <a:srgbClr val="FFFFFF"/>
              </a:solidFill>
              <a:effectLst>
                <a:glow rad="101600">
                  <a:srgbClr val="FD7031">
                    <a:lumMod val="50000"/>
                    <a:alpha val="60000"/>
                  </a:srgbClr>
                </a:glow>
              </a:effectLst>
              <a:latin typeface="Arial"/>
              <a:cs typeface="Arial"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1012960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ircle(in)">
                                      <p:cBhvr>
                                        <p:cTn id="1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734097" y="2494771"/>
            <a:ext cx="7624292"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a:solidFill>
                  <a:srgbClr val="FFFFFF"/>
                </a:solidFill>
                <a:effectLst>
                  <a:glow rad="101600">
                    <a:srgbClr val="FD7031">
                      <a:lumMod val="50000"/>
                      <a:alpha val="60000"/>
                    </a:srgbClr>
                  </a:glow>
                </a:effectLst>
                <a:latin typeface="Arial"/>
                <a:cs typeface="Arial" pitchFamily="34" charset="0"/>
              </a:rPr>
              <a:t>Danh sách HS của tổ</a:t>
            </a: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9" name="Title 1"/>
          <p:cNvSpPr txBox="1">
            <a:spLocks/>
          </p:cNvSpPr>
          <p:nvPr/>
        </p:nvSpPr>
        <p:spPr>
          <a:xfrm>
            <a:off x="2137892" y="214326"/>
            <a:ext cx="6635991"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DANH SÁCH TỔ </a:t>
            </a:r>
            <a:r>
              <a:rPr lang="en-US" b="1" smtClean="0">
                <a:solidFill>
                  <a:srgbClr val="000099"/>
                </a:solidFill>
                <a:latin typeface="Arial (Body)"/>
                <a:cs typeface="Times New Roman" panose="02020603050405020304" pitchFamily="18" charset="0"/>
              </a:rPr>
              <a:t>4</a:t>
            </a:r>
            <a:endParaRPr lang="en-US" b="1" dirty="0">
              <a:solidFill>
                <a:srgbClr val="000099"/>
              </a:solidFill>
              <a:latin typeface="Arial (Body)"/>
              <a:cs typeface="Times New Roman" panose="02020603050405020304" pitchFamily="18" charset="0"/>
            </a:endParaRPr>
          </a:p>
        </p:txBody>
      </p:sp>
      <p:sp>
        <p:nvSpPr>
          <p:cNvPr id="8" name="Rounded Rectangle 7"/>
          <p:cNvSpPr/>
          <p:nvPr/>
        </p:nvSpPr>
        <p:spPr bwMode="gray">
          <a:xfrm>
            <a:off x="2514580" y="923738"/>
            <a:ext cx="4504405" cy="1188398"/>
          </a:xfrm>
          <a:prstGeom prst="roundRect">
            <a:avLst/>
          </a:prstGeom>
          <a:solidFill>
            <a:schemeClr val="accent6">
              <a:lumMod val="75000"/>
            </a:schemeClr>
          </a:soli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TỔ TRƯỞNG</a:t>
            </a:r>
          </a:p>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a:t>
            </a:r>
            <a:endParaRPr lang="en-US" b="1" kern="0" dirty="0">
              <a:solidFill>
                <a:srgbClr val="FFFFFF"/>
              </a:solidFill>
              <a:effectLst>
                <a:glow rad="101600">
                  <a:srgbClr val="FD7031">
                    <a:lumMod val="50000"/>
                    <a:alpha val="60000"/>
                  </a:srgbClr>
                </a:glow>
              </a:effectLst>
              <a:latin typeface="Arial"/>
              <a:cs typeface="Arial"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1012960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ircle(in)">
                                      <p:cBhvr>
                                        <p:cTn id="1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9176" y="591671"/>
            <a:ext cx="6494930" cy="510988"/>
          </a:xfrm>
          <a:prstGeom prst="rect">
            <a:avLst/>
          </a:prstGeom>
          <a:solidFill>
            <a:schemeClr val="bg1"/>
          </a:solidFill>
        </p:spPr>
        <p:txBody>
          <a:bodyPr wrap="square" rtlCol="0">
            <a:spAutoFit/>
          </a:bodyPr>
          <a:lstStyle/>
          <a:p>
            <a:endParaRPr lang="en-US"/>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6005" y="362515"/>
            <a:ext cx="2326341" cy="806402"/>
          </a:xfrm>
          <a:prstGeom prst="rect">
            <a:avLst/>
          </a:prstGeom>
        </p:spPr>
      </p:pic>
      <p:sp>
        <p:nvSpPr>
          <p:cNvPr id="2" name="Rectangle 1"/>
          <p:cNvSpPr/>
          <p:nvPr/>
        </p:nvSpPr>
        <p:spPr>
          <a:xfrm>
            <a:off x="316005" y="2203881"/>
            <a:ext cx="8266680" cy="2554545"/>
          </a:xfrm>
          <a:prstGeom prst="rect">
            <a:avLst/>
          </a:prstGeom>
        </p:spPr>
        <p:txBody>
          <a:bodyPr wrap="square">
            <a:spAutoFit/>
          </a:bodyPr>
          <a:lstStyle/>
          <a:p>
            <a:pPr algn="ctr"/>
            <a:r>
              <a:rPr lang="en-US" sz="4000" b="1" smtClean="0">
                <a:solidFill>
                  <a:srgbClr val="000099"/>
                </a:solidFill>
                <a:effectLst>
                  <a:outerShdw blurRad="38100" dist="38100" dir="2700000" algn="tl">
                    <a:srgbClr val="000000">
                      <a:alpha val="43137"/>
                    </a:srgbClr>
                  </a:outerShdw>
                </a:effectLst>
              </a:rPr>
              <a:t>MONG CÁC EM TIẾP TỤC CỐ GẮNG HỌC TỐT, RÈN LUYỆN TỐT </a:t>
            </a:r>
          </a:p>
          <a:p>
            <a:pPr algn="ctr"/>
            <a:r>
              <a:rPr lang="en-US" sz="4000" b="1" smtClean="0">
                <a:solidFill>
                  <a:srgbClr val="000099"/>
                </a:solidFill>
                <a:effectLst>
                  <a:outerShdw blurRad="38100" dist="38100" dir="2700000" algn="tl">
                    <a:srgbClr val="000000">
                      <a:alpha val="43137"/>
                    </a:srgbClr>
                  </a:outerShdw>
                </a:effectLst>
              </a:rPr>
              <a:t>CHIA SẺ VÀ GIÚP ĐỠ BẠN</a:t>
            </a:r>
          </a:p>
          <a:p>
            <a:pPr algn="ctr"/>
            <a:r>
              <a:rPr lang="en-US" sz="4000" b="1" smtClean="0">
                <a:solidFill>
                  <a:srgbClr val="000099"/>
                </a:solidFill>
                <a:effectLst>
                  <a:outerShdw blurRad="38100" dist="38100" dir="2700000" algn="tl">
                    <a:srgbClr val="000000">
                      <a:alpha val="43137"/>
                    </a:srgbClr>
                  </a:outerShdw>
                </a:effectLst>
              </a:rPr>
              <a:t>ĐỂ CẢ LỚP CÙNG ĐẠT KẾT QUẢ CAO</a:t>
            </a:r>
            <a:endParaRPr lang="en-US" sz="4000" b="1">
              <a:solidFill>
                <a:srgbClr val="000099"/>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68842652"/>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1000</TotalTime>
  <Words>2441</Words>
  <Application>Microsoft Office PowerPoint</Application>
  <PresentationFormat>On-screen Show (4:3)</PresentationFormat>
  <Paragraphs>402</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Retrospect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CÁCH ĐÁNH GIÁ KẾT QUẢ HỌC TẬP THEO MÔN HỌC</vt:lpstr>
      <vt:lpstr>KẾT QUẢ HỌC TẬP HỌC KỲ 2/18 - 19</vt:lpstr>
      <vt:lpstr>CÁCH ĐÁNH GIÁ KẾT QUẢ RÈN LUYỆN</vt:lpstr>
      <vt:lpstr>KẾT QUẢ RÈN LUYỆN HỌC KỲ 2/18-19</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quoc dinh tran</dc:creator>
  <cp:lastModifiedBy>Admin</cp:lastModifiedBy>
  <cp:revision>111</cp:revision>
  <dcterms:created xsi:type="dcterms:W3CDTF">2019-04-10T07:32:46Z</dcterms:created>
  <dcterms:modified xsi:type="dcterms:W3CDTF">2019-08-28T11:14:46Z</dcterms:modified>
</cp:coreProperties>
</file>